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2"/>
  </p:sldMasterIdLst>
  <p:notesMasterIdLst>
    <p:notesMasterId r:id="rId49"/>
  </p:notesMasterIdLst>
  <p:handoutMasterIdLst>
    <p:handoutMasterId r:id="rId50"/>
  </p:handoutMasterIdLst>
  <p:sldIdLst>
    <p:sldId id="256" r:id="rId3"/>
    <p:sldId id="313" r:id="rId4"/>
    <p:sldId id="306" r:id="rId5"/>
    <p:sldId id="282" r:id="rId6"/>
    <p:sldId id="277" r:id="rId7"/>
    <p:sldId id="307" r:id="rId8"/>
    <p:sldId id="275" r:id="rId9"/>
    <p:sldId id="283" r:id="rId10"/>
    <p:sldId id="284" r:id="rId11"/>
    <p:sldId id="281" r:id="rId12"/>
    <p:sldId id="257" r:id="rId13"/>
    <p:sldId id="272" r:id="rId14"/>
    <p:sldId id="279" r:id="rId15"/>
    <p:sldId id="270" r:id="rId16"/>
    <p:sldId id="308" r:id="rId17"/>
    <p:sldId id="271" r:id="rId18"/>
    <p:sldId id="269" r:id="rId19"/>
    <p:sldId id="288" r:id="rId20"/>
    <p:sldId id="263" r:id="rId21"/>
    <p:sldId id="285" r:id="rId22"/>
    <p:sldId id="310" r:id="rId23"/>
    <p:sldId id="266" r:id="rId24"/>
    <p:sldId id="287" r:id="rId25"/>
    <p:sldId id="268" r:id="rId26"/>
    <p:sldId id="280" r:id="rId27"/>
    <p:sldId id="312" r:id="rId28"/>
    <p:sldId id="311" r:id="rId29"/>
    <p:sldId id="273" r:id="rId30"/>
    <p:sldId id="276" r:id="rId31"/>
    <p:sldId id="258" r:id="rId32"/>
    <p:sldId id="292" r:id="rId33"/>
    <p:sldId id="293" r:id="rId34"/>
    <p:sldId id="294" r:id="rId35"/>
    <p:sldId id="295" r:id="rId36"/>
    <p:sldId id="296" r:id="rId37"/>
    <p:sldId id="259" r:id="rId38"/>
    <p:sldId id="261" r:id="rId39"/>
    <p:sldId id="260" r:id="rId40"/>
    <p:sldId id="297" r:id="rId41"/>
    <p:sldId id="299" r:id="rId42"/>
    <p:sldId id="301" r:id="rId43"/>
    <p:sldId id="298" r:id="rId44"/>
    <p:sldId id="290" r:id="rId45"/>
    <p:sldId id="291" r:id="rId46"/>
    <p:sldId id="314" r:id="rId47"/>
    <p:sldId id="315"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0FF1CE12-B100-0000-0000-000000000002}"/>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p:restoredTop sz="96324" autoAdjust="0"/>
  </p:normalViewPr>
  <p:slideViewPr>
    <p:cSldViewPr>
      <p:cViewPr>
        <p:scale>
          <a:sx n="90" d="100"/>
          <a:sy n="90" d="100"/>
        </p:scale>
        <p:origin x="-1212" y="-72"/>
      </p:cViewPr>
      <p:guideLst>
        <p:guide orient="horz" pos="2160"/>
        <p:guide pos="2880"/>
      </p:guideLst>
    </p:cSldViewPr>
  </p:slideViewPr>
  <p:outlineViewPr>
    <p:cViewPr>
      <p:scale>
        <a:sx n="1" d="1"/>
        <a:sy n="1" d="1"/>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4518ED-D766-4B03-BAAB-D39B7696BBC1}" type="doc">
      <dgm:prSet loTypeId="urn:microsoft.com/office/officeart/2005/8/layout/hProcess9" loCatId="process" qsTypeId="urn:microsoft.com/office/officeart/2005/8/quickstyle/simple1" qsCatId="simple" csTypeId="urn:microsoft.com/office/officeart/2005/8/colors/accent1_2" csCatId="accent1" phldr="1"/>
      <dgm:spPr/>
    </dgm:pt>
    <dgm:pt modelId="{550E273A-5598-4655-ABBD-67870493265A}">
      <dgm:prSet phldrT="[Texto]"/>
      <dgm:spPr>
        <a:solidFill>
          <a:schemeClr val="bg1"/>
        </a:solidFill>
        <a:ln w="38100">
          <a:solidFill>
            <a:schemeClr val="accent1"/>
          </a:solidFill>
        </a:ln>
      </dgm:spPr>
      <dgm:t>
        <a:bodyPr/>
        <a:lstStyle/>
        <a:p>
          <a:r>
            <a:rPr lang="es-AR" dirty="0" smtClean="0">
              <a:solidFill>
                <a:schemeClr val="tx1"/>
              </a:solidFill>
            </a:rPr>
            <a:t>Derechos individuales</a:t>
          </a:r>
          <a:endParaRPr lang="es-AR" dirty="0">
            <a:solidFill>
              <a:schemeClr val="tx1"/>
            </a:solidFill>
          </a:endParaRPr>
        </a:p>
      </dgm:t>
    </dgm:pt>
    <dgm:pt modelId="{A2F9B99B-8BC1-404C-BBFB-0CF026A75973}" type="parTrans" cxnId="{BB024A28-4F98-45B2-85F3-56DF0CB65A0D}">
      <dgm:prSet/>
      <dgm:spPr/>
      <dgm:t>
        <a:bodyPr/>
        <a:lstStyle/>
        <a:p>
          <a:endParaRPr lang="es-AR"/>
        </a:p>
      </dgm:t>
    </dgm:pt>
    <dgm:pt modelId="{29A05ED4-68D0-40B1-8CBE-08A2E2B9A1DF}" type="sibTrans" cxnId="{BB024A28-4F98-45B2-85F3-56DF0CB65A0D}">
      <dgm:prSet/>
      <dgm:spPr/>
      <dgm:t>
        <a:bodyPr/>
        <a:lstStyle/>
        <a:p>
          <a:endParaRPr lang="es-AR"/>
        </a:p>
      </dgm:t>
    </dgm:pt>
    <dgm:pt modelId="{4E6EAE24-329E-4FA3-BE0C-A4264548F6A5}">
      <dgm:prSet phldrT="[Texto]"/>
      <dgm:spPr>
        <a:solidFill>
          <a:schemeClr val="bg1"/>
        </a:solidFill>
        <a:ln w="38100">
          <a:solidFill>
            <a:schemeClr val="accent1"/>
          </a:solidFill>
        </a:ln>
      </dgm:spPr>
      <dgm:t>
        <a:bodyPr/>
        <a:lstStyle/>
        <a:p>
          <a:r>
            <a:rPr lang="es-AR" dirty="0" smtClean="0">
              <a:solidFill>
                <a:schemeClr val="tx1"/>
              </a:solidFill>
            </a:rPr>
            <a:t>Derechos de incidencia colectiva</a:t>
          </a:r>
          <a:endParaRPr lang="es-AR" dirty="0">
            <a:solidFill>
              <a:schemeClr val="tx1"/>
            </a:solidFill>
          </a:endParaRPr>
        </a:p>
      </dgm:t>
    </dgm:pt>
    <dgm:pt modelId="{BD847682-166C-4BCB-923D-F74D31544333}" type="parTrans" cxnId="{A5D1AF3A-D90F-42F4-9D7E-967B96130684}">
      <dgm:prSet/>
      <dgm:spPr/>
      <dgm:t>
        <a:bodyPr/>
        <a:lstStyle/>
        <a:p>
          <a:endParaRPr lang="es-AR"/>
        </a:p>
      </dgm:t>
    </dgm:pt>
    <dgm:pt modelId="{7BDAE626-4DB5-4564-A8BE-410646F8A667}" type="sibTrans" cxnId="{A5D1AF3A-D90F-42F4-9D7E-967B96130684}">
      <dgm:prSet/>
      <dgm:spPr/>
      <dgm:t>
        <a:bodyPr/>
        <a:lstStyle/>
        <a:p>
          <a:endParaRPr lang="es-AR"/>
        </a:p>
      </dgm:t>
    </dgm:pt>
    <dgm:pt modelId="{EFFCD0C5-2A7C-4116-ACD0-3BE8751D076F}">
      <dgm:prSet phldrT="[Texto]"/>
      <dgm:spPr>
        <a:solidFill>
          <a:schemeClr val="bg1"/>
        </a:solidFill>
        <a:ln w="38100">
          <a:solidFill>
            <a:schemeClr val="accent1"/>
          </a:solidFill>
        </a:ln>
      </dgm:spPr>
      <dgm:t>
        <a:bodyPr/>
        <a:lstStyle/>
        <a:p>
          <a:r>
            <a:rPr lang="es-AR" dirty="0" smtClean="0">
              <a:solidFill>
                <a:schemeClr val="tx1"/>
              </a:solidFill>
            </a:rPr>
            <a:t>Derechos individuales homogéneos</a:t>
          </a:r>
          <a:endParaRPr lang="es-AR" dirty="0">
            <a:solidFill>
              <a:schemeClr val="tx1"/>
            </a:solidFill>
          </a:endParaRPr>
        </a:p>
      </dgm:t>
    </dgm:pt>
    <dgm:pt modelId="{5D6AB069-9A1C-4123-95C9-6826B90B1055}" type="parTrans" cxnId="{A65BD749-48D3-480F-85AE-6FCF6B236C3D}">
      <dgm:prSet/>
      <dgm:spPr/>
      <dgm:t>
        <a:bodyPr/>
        <a:lstStyle/>
        <a:p>
          <a:endParaRPr lang="es-AR"/>
        </a:p>
      </dgm:t>
    </dgm:pt>
    <dgm:pt modelId="{04C928A2-1469-41F2-90E8-13713F9D9FA5}" type="sibTrans" cxnId="{A65BD749-48D3-480F-85AE-6FCF6B236C3D}">
      <dgm:prSet/>
      <dgm:spPr/>
      <dgm:t>
        <a:bodyPr/>
        <a:lstStyle/>
        <a:p>
          <a:endParaRPr lang="es-AR"/>
        </a:p>
      </dgm:t>
    </dgm:pt>
    <dgm:pt modelId="{71090642-1DC3-4F3F-A300-1F3D2D2A7BFE}" type="pres">
      <dgm:prSet presAssocID="{B94518ED-D766-4B03-BAAB-D39B7696BBC1}" presName="CompostProcess" presStyleCnt="0">
        <dgm:presLayoutVars>
          <dgm:dir/>
          <dgm:resizeHandles val="exact"/>
        </dgm:presLayoutVars>
      </dgm:prSet>
      <dgm:spPr/>
    </dgm:pt>
    <dgm:pt modelId="{25ECADFE-2323-49C9-84F3-1EB8C67AC46D}" type="pres">
      <dgm:prSet presAssocID="{B94518ED-D766-4B03-BAAB-D39B7696BBC1}" presName="arrow" presStyleLbl="bgShp" presStyleIdx="0" presStyleCnt="1"/>
      <dgm:spPr/>
    </dgm:pt>
    <dgm:pt modelId="{132E42DA-2403-416D-814B-37C1ECDA2D6D}" type="pres">
      <dgm:prSet presAssocID="{B94518ED-D766-4B03-BAAB-D39B7696BBC1}" presName="linearProcess" presStyleCnt="0"/>
      <dgm:spPr/>
    </dgm:pt>
    <dgm:pt modelId="{C3815604-4577-4AA8-A7E3-E134728D4564}" type="pres">
      <dgm:prSet presAssocID="{550E273A-5598-4655-ABBD-67870493265A}" presName="textNode" presStyleLbl="node1" presStyleIdx="0" presStyleCnt="3">
        <dgm:presLayoutVars>
          <dgm:bulletEnabled val="1"/>
        </dgm:presLayoutVars>
      </dgm:prSet>
      <dgm:spPr/>
      <dgm:t>
        <a:bodyPr/>
        <a:lstStyle/>
        <a:p>
          <a:endParaRPr lang="es-AR"/>
        </a:p>
      </dgm:t>
    </dgm:pt>
    <dgm:pt modelId="{E1CE65FA-BE01-4469-B942-9C2FEBEDF225}" type="pres">
      <dgm:prSet presAssocID="{29A05ED4-68D0-40B1-8CBE-08A2E2B9A1DF}" presName="sibTrans" presStyleCnt="0"/>
      <dgm:spPr/>
    </dgm:pt>
    <dgm:pt modelId="{DD688366-F584-4F7B-A6AA-C994D1415EE0}" type="pres">
      <dgm:prSet presAssocID="{4E6EAE24-329E-4FA3-BE0C-A4264548F6A5}" presName="textNode" presStyleLbl="node1" presStyleIdx="1" presStyleCnt="3">
        <dgm:presLayoutVars>
          <dgm:bulletEnabled val="1"/>
        </dgm:presLayoutVars>
      </dgm:prSet>
      <dgm:spPr/>
      <dgm:t>
        <a:bodyPr/>
        <a:lstStyle/>
        <a:p>
          <a:endParaRPr lang="es-AR"/>
        </a:p>
      </dgm:t>
    </dgm:pt>
    <dgm:pt modelId="{B80F34B1-19ED-4757-B856-CA2716FABD4E}" type="pres">
      <dgm:prSet presAssocID="{7BDAE626-4DB5-4564-A8BE-410646F8A667}" presName="sibTrans" presStyleCnt="0"/>
      <dgm:spPr/>
    </dgm:pt>
    <dgm:pt modelId="{0E4630E4-8A72-4AA5-AA1A-B4B6CCBF5BAB}" type="pres">
      <dgm:prSet presAssocID="{EFFCD0C5-2A7C-4116-ACD0-3BE8751D076F}" presName="textNode" presStyleLbl="node1" presStyleIdx="2" presStyleCnt="3">
        <dgm:presLayoutVars>
          <dgm:bulletEnabled val="1"/>
        </dgm:presLayoutVars>
      </dgm:prSet>
      <dgm:spPr/>
      <dgm:t>
        <a:bodyPr/>
        <a:lstStyle/>
        <a:p>
          <a:endParaRPr lang="es-AR"/>
        </a:p>
      </dgm:t>
    </dgm:pt>
  </dgm:ptLst>
  <dgm:cxnLst>
    <dgm:cxn modelId="{3FD28A1A-5BBC-4031-963D-F01F8EC0C0D5}" type="presOf" srcId="{550E273A-5598-4655-ABBD-67870493265A}" destId="{C3815604-4577-4AA8-A7E3-E134728D4564}" srcOrd="0" destOrd="0" presId="urn:microsoft.com/office/officeart/2005/8/layout/hProcess9"/>
    <dgm:cxn modelId="{EBBEC911-844A-43F6-AD1D-ACFB5F8CFB1D}" type="presOf" srcId="{4E6EAE24-329E-4FA3-BE0C-A4264548F6A5}" destId="{DD688366-F584-4F7B-A6AA-C994D1415EE0}" srcOrd="0" destOrd="0" presId="urn:microsoft.com/office/officeart/2005/8/layout/hProcess9"/>
    <dgm:cxn modelId="{A65BD749-48D3-480F-85AE-6FCF6B236C3D}" srcId="{B94518ED-D766-4B03-BAAB-D39B7696BBC1}" destId="{EFFCD0C5-2A7C-4116-ACD0-3BE8751D076F}" srcOrd="2" destOrd="0" parTransId="{5D6AB069-9A1C-4123-95C9-6826B90B1055}" sibTransId="{04C928A2-1469-41F2-90E8-13713F9D9FA5}"/>
    <dgm:cxn modelId="{4C9F328A-486C-4DFD-B27A-D0ED3C0D4237}" type="presOf" srcId="{EFFCD0C5-2A7C-4116-ACD0-3BE8751D076F}" destId="{0E4630E4-8A72-4AA5-AA1A-B4B6CCBF5BAB}" srcOrd="0" destOrd="0" presId="urn:microsoft.com/office/officeart/2005/8/layout/hProcess9"/>
    <dgm:cxn modelId="{47AB6E30-6721-45D9-924B-E4F23A1D2915}" type="presOf" srcId="{B94518ED-D766-4B03-BAAB-D39B7696BBC1}" destId="{71090642-1DC3-4F3F-A300-1F3D2D2A7BFE}" srcOrd="0" destOrd="0" presId="urn:microsoft.com/office/officeart/2005/8/layout/hProcess9"/>
    <dgm:cxn modelId="{BB024A28-4F98-45B2-85F3-56DF0CB65A0D}" srcId="{B94518ED-D766-4B03-BAAB-D39B7696BBC1}" destId="{550E273A-5598-4655-ABBD-67870493265A}" srcOrd="0" destOrd="0" parTransId="{A2F9B99B-8BC1-404C-BBFB-0CF026A75973}" sibTransId="{29A05ED4-68D0-40B1-8CBE-08A2E2B9A1DF}"/>
    <dgm:cxn modelId="{A5D1AF3A-D90F-42F4-9D7E-967B96130684}" srcId="{B94518ED-D766-4B03-BAAB-D39B7696BBC1}" destId="{4E6EAE24-329E-4FA3-BE0C-A4264548F6A5}" srcOrd="1" destOrd="0" parTransId="{BD847682-166C-4BCB-923D-F74D31544333}" sibTransId="{7BDAE626-4DB5-4564-A8BE-410646F8A667}"/>
    <dgm:cxn modelId="{F47C5CA4-B631-4B3F-B5BA-8C5064FA82E4}" type="presParOf" srcId="{71090642-1DC3-4F3F-A300-1F3D2D2A7BFE}" destId="{25ECADFE-2323-49C9-84F3-1EB8C67AC46D}" srcOrd="0" destOrd="0" presId="urn:microsoft.com/office/officeart/2005/8/layout/hProcess9"/>
    <dgm:cxn modelId="{D10504C3-F3A1-4858-BBBC-DFC6EA896DE1}" type="presParOf" srcId="{71090642-1DC3-4F3F-A300-1F3D2D2A7BFE}" destId="{132E42DA-2403-416D-814B-37C1ECDA2D6D}" srcOrd="1" destOrd="0" presId="urn:microsoft.com/office/officeart/2005/8/layout/hProcess9"/>
    <dgm:cxn modelId="{547D95DF-6780-4BC8-8ADE-DF1BE21277E2}" type="presParOf" srcId="{132E42DA-2403-416D-814B-37C1ECDA2D6D}" destId="{C3815604-4577-4AA8-A7E3-E134728D4564}" srcOrd="0" destOrd="0" presId="urn:microsoft.com/office/officeart/2005/8/layout/hProcess9"/>
    <dgm:cxn modelId="{81BA7BDA-B74E-48E2-8D1D-45CC43B66726}" type="presParOf" srcId="{132E42DA-2403-416D-814B-37C1ECDA2D6D}" destId="{E1CE65FA-BE01-4469-B942-9C2FEBEDF225}" srcOrd="1" destOrd="0" presId="urn:microsoft.com/office/officeart/2005/8/layout/hProcess9"/>
    <dgm:cxn modelId="{27DD6585-20FE-41D4-B38B-B0FD0B67EBBE}" type="presParOf" srcId="{132E42DA-2403-416D-814B-37C1ECDA2D6D}" destId="{DD688366-F584-4F7B-A6AA-C994D1415EE0}" srcOrd="2" destOrd="0" presId="urn:microsoft.com/office/officeart/2005/8/layout/hProcess9"/>
    <dgm:cxn modelId="{325FCD8A-B390-4831-A46F-1B8BE7F0D373}" type="presParOf" srcId="{132E42DA-2403-416D-814B-37C1ECDA2D6D}" destId="{B80F34B1-19ED-4757-B856-CA2716FABD4E}" srcOrd="3" destOrd="0" presId="urn:microsoft.com/office/officeart/2005/8/layout/hProcess9"/>
    <dgm:cxn modelId="{CB2E786C-A580-47DF-AC78-DF1AD4C10A05}" type="presParOf" srcId="{132E42DA-2403-416D-814B-37C1ECDA2D6D}" destId="{0E4630E4-8A72-4AA5-AA1A-B4B6CCBF5BAB}"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042498-913F-4F8C-AA75-564B5754251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AR"/>
        </a:p>
      </dgm:t>
    </dgm:pt>
    <dgm:pt modelId="{B911CEA5-EE1E-4FA0-98E5-2D8C811D9F92}">
      <dgm:prSet phldrT="[Texto]" custT="1"/>
      <dgm:spPr>
        <a:solidFill>
          <a:schemeClr val="bg1"/>
        </a:solidFill>
        <a:ln w="38100">
          <a:solidFill>
            <a:schemeClr val="accent1"/>
          </a:solidFill>
        </a:ln>
      </dgm:spPr>
      <dgm:t>
        <a:bodyPr/>
        <a:lstStyle/>
        <a:p>
          <a:r>
            <a:rPr lang="es-AR" sz="1800" dirty="0" smtClean="0">
              <a:solidFill>
                <a:schemeClr val="tx1"/>
              </a:solidFill>
            </a:rPr>
            <a:t>a) Existencia de un estado de incertidumbre en causa contenciosa…</a:t>
          </a:r>
          <a:endParaRPr lang="es-AR" sz="1800" dirty="0">
            <a:solidFill>
              <a:schemeClr val="tx1"/>
            </a:solidFill>
          </a:endParaRPr>
        </a:p>
      </dgm:t>
    </dgm:pt>
    <dgm:pt modelId="{1E75455E-5A04-4329-8E35-20D97E03C300}" type="parTrans" cxnId="{1FFC26DD-AF50-4A1D-9DBE-21E9D60BC076}">
      <dgm:prSet/>
      <dgm:spPr/>
      <dgm:t>
        <a:bodyPr/>
        <a:lstStyle/>
        <a:p>
          <a:endParaRPr lang="es-AR"/>
        </a:p>
      </dgm:t>
    </dgm:pt>
    <dgm:pt modelId="{4ECF1AA1-D52E-4E6D-BE59-FC37B66313AD}" type="sibTrans" cxnId="{1FFC26DD-AF50-4A1D-9DBE-21E9D60BC076}">
      <dgm:prSet/>
      <dgm:spPr/>
      <dgm:t>
        <a:bodyPr/>
        <a:lstStyle/>
        <a:p>
          <a:endParaRPr lang="es-AR"/>
        </a:p>
      </dgm:t>
    </dgm:pt>
    <dgm:pt modelId="{68F191C9-3A6F-436F-84DE-8E98BDC19626}">
      <dgm:prSet phldrT="[Texto]" custT="1"/>
      <dgm:spPr>
        <a:solidFill>
          <a:schemeClr val="bg1"/>
        </a:solidFill>
        <a:ln w="38100">
          <a:solidFill>
            <a:schemeClr val="accent1"/>
          </a:solidFill>
        </a:ln>
      </dgm:spPr>
      <dgm:t>
        <a:bodyPr/>
        <a:lstStyle/>
        <a:p>
          <a:r>
            <a:rPr lang="es-AR" sz="1800" dirty="0" smtClean="0">
              <a:solidFill>
                <a:schemeClr val="tx1"/>
              </a:solidFill>
            </a:rPr>
            <a:t>b) Existencia concreta de la relación jurídica… </a:t>
          </a:r>
          <a:endParaRPr lang="es-AR" sz="1800" dirty="0">
            <a:solidFill>
              <a:schemeClr val="tx1"/>
            </a:solidFill>
          </a:endParaRPr>
        </a:p>
      </dgm:t>
    </dgm:pt>
    <dgm:pt modelId="{471B1D64-412A-4E25-8AA2-0FC712F49591}" type="parTrans" cxnId="{E8A15BEF-9EC9-4AE2-9EB0-70ADF83BB258}">
      <dgm:prSet/>
      <dgm:spPr/>
      <dgm:t>
        <a:bodyPr/>
        <a:lstStyle/>
        <a:p>
          <a:endParaRPr lang="es-AR"/>
        </a:p>
      </dgm:t>
    </dgm:pt>
    <dgm:pt modelId="{5AD37BD9-297E-4236-A903-551EDE3A8C88}" type="sibTrans" cxnId="{E8A15BEF-9EC9-4AE2-9EB0-70ADF83BB258}">
      <dgm:prSet/>
      <dgm:spPr/>
      <dgm:t>
        <a:bodyPr/>
        <a:lstStyle/>
        <a:p>
          <a:endParaRPr lang="es-AR"/>
        </a:p>
      </dgm:t>
    </dgm:pt>
    <dgm:pt modelId="{D0CA7134-ACE0-4329-A6A1-65B220F137FD}">
      <dgm:prSet phldrT="[Texto]" custT="1"/>
      <dgm:spPr>
        <a:solidFill>
          <a:schemeClr val="bg1"/>
        </a:solidFill>
        <a:ln w="38100">
          <a:solidFill>
            <a:schemeClr val="accent1"/>
          </a:solidFill>
        </a:ln>
      </dgm:spPr>
      <dgm:t>
        <a:bodyPr/>
        <a:lstStyle/>
        <a:p>
          <a:r>
            <a:rPr lang="es-AR" sz="1800" dirty="0" smtClean="0">
              <a:solidFill>
                <a:schemeClr val="tx1"/>
              </a:solidFill>
            </a:rPr>
            <a:t>c) Interés jurídico en quien deduce el remedio… </a:t>
          </a:r>
          <a:endParaRPr lang="es-AR" sz="1800" dirty="0">
            <a:solidFill>
              <a:schemeClr val="tx1"/>
            </a:solidFill>
          </a:endParaRPr>
        </a:p>
      </dgm:t>
    </dgm:pt>
    <dgm:pt modelId="{FC770006-5AF7-41FA-81F5-58279F1A378E}" type="parTrans" cxnId="{9BB0B851-3040-4155-B21B-12887858478E}">
      <dgm:prSet/>
      <dgm:spPr/>
      <dgm:t>
        <a:bodyPr/>
        <a:lstStyle/>
        <a:p>
          <a:endParaRPr lang="es-AR"/>
        </a:p>
      </dgm:t>
    </dgm:pt>
    <dgm:pt modelId="{240CB11C-89B4-4F88-BA3F-9FA4D31986DE}" type="sibTrans" cxnId="{9BB0B851-3040-4155-B21B-12887858478E}">
      <dgm:prSet/>
      <dgm:spPr/>
      <dgm:t>
        <a:bodyPr/>
        <a:lstStyle/>
        <a:p>
          <a:endParaRPr lang="es-AR"/>
        </a:p>
      </dgm:t>
    </dgm:pt>
    <dgm:pt modelId="{6FA013FC-A698-4E7F-9DE6-A3AFD95A7FBB}">
      <dgm:prSet phldrT="[Texto]" custT="1"/>
      <dgm:spPr>
        <a:solidFill>
          <a:schemeClr val="bg1"/>
        </a:solidFill>
        <a:ln w="38100">
          <a:solidFill>
            <a:schemeClr val="accent1"/>
          </a:solidFill>
        </a:ln>
      </dgm:spPr>
      <dgm:t>
        <a:bodyPr/>
        <a:lstStyle/>
        <a:p>
          <a:r>
            <a:rPr lang="es-AR" sz="1800" dirty="0" smtClean="0">
              <a:solidFill>
                <a:schemeClr val="tx1"/>
              </a:solidFill>
            </a:rPr>
            <a:t>d) ¿Actualidad de la lesión…? </a:t>
          </a:r>
          <a:r>
            <a:rPr lang="es-AR" sz="1800" b="1" u="sng" dirty="0" smtClean="0">
              <a:solidFill>
                <a:schemeClr val="tx1"/>
              </a:solidFill>
            </a:rPr>
            <a:t>SIN lesión actual…</a:t>
          </a:r>
          <a:endParaRPr lang="es-AR" sz="1800" b="1" u="sng" dirty="0">
            <a:solidFill>
              <a:schemeClr val="tx1"/>
            </a:solidFill>
          </a:endParaRPr>
        </a:p>
      </dgm:t>
    </dgm:pt>
    <dgm:pt modelId="{3A323039-ABD8-4267-8CAC-6AFDF9BC515A}" type="parTrans" cxnId="{171B0E38-0683-4CEC-ACA2-24F58DC22132}">
      <dgm:prSet/>
      <dgm:spPr/>
      <dgm:t>
        <a:bodyPr/>
        <a:lstStyle/>
        <a:p>
          <a:endParaRPr lang="es-AR"/>
        </a:p>
      </dgm:t>
    </dgm:pt>
    <dgm:pt modelId="{10F553B6-D87D-46FF-8B68-2AF51ACA3FB7}" type="sibTrans" cxnId="{171B0E38-0683-4CEC-ACA2-24F58DC22132}">
      <dgm:prSet/>
      <dgm:spPr/>
      <dgm:t>
        <a:bodyPr/>
        <a:lstStyle/>
        <a:p>
          <a:endParaRPr lang="es-AR"/>
        </a:p>
      </dgm:t>
    </dgm:pt>
    <dgm:pt modelId="{E5AF0840-68C9-493A-82F3-C2347A5EEF77}">
      <dgm:prSet phldrT="[Texto]" custT="1"/>
      <dgm:spPr>
        <a:solidFill>
          <a:schemeClr val="bg1"/>
        </a:solidFill>
        <a:ln w="38100">
          <a:solidFill>
            <a:schemeClr val="accent1"/>
          </a:solidFill>
        </a:ln>
      </dgm:spPr>
      <dgm:t>
        <a:bodyPr/>
        <a:lstStyle/>
        <a:p>
          <a:r>
            <a:rPr lang="es-AR" sz="1800" dirty="0" smtClean="0">
              <a:solidFill>
                <a:schemeClr val="tx1"/>
              </a:solidFill>
            </a:rPr>
            <a:t>e) Inexistencia de otra vía alternativa, esto es, el interés específico en utilizarla…</a:t>
          </a:r>
          <a:endParaRPr lang="es-AR" sz="1800" dirty="0">
            <a:solidFill>
              <a:schemeClr val="tx1"/>
            </a:solidFill>
          </a:endParaRPr>
        </a:p>
      </dgm:t>
    </dgm:pt>
    <dgm:pt modelId="{3D44E9CE-4940-4441-9D7F-6BACAAACFEE2}" type="parTrans" cxnId="{B00A0151-20CF-44A8-BDE1-433E0DC3B5C7}">
      <dgm:prSet/>
      <dgm:spPr/>
      <dgm:t>
        <a:bodyPr/>
        <a:lstStyle/>
        <a:p>
          <a:endParaRPr lang="es-AR"/>
        </a:p>
      </dgm:t>
    </dgm:pt>
    <dgm:pt modelId="{5B611438-48A3-4968-A720-232878A47ADC}" type="sibTrans" cxnId="{B00A0151-20CF-44A8-BDE1-433E0DC3B5C7}">
      <dgm:prSet/>
      <dgm:spPr/>
      <dgm:t>
        <a:bodyPr/>
        <a:lstStyle/>
        <a:p>
          <a:endParaRPr lang="es-AR"/>
        </a:p>
      </dgm:t>
    </dgm:pt>
    <dgm:pt modelId="{C3C156F4-387B-4D2D-B241-90645E0E6953}" type="pres">
      <dgm:prSet presAssocID="{58042498-913F-4F8C-AA75-564B5754251C}" presName="linear" presStyleCnt="0">
        <dgm:presLayoutVars>
          <dgm:dir/>
          <dgm:animLvl val="lvl"/>
          <dgm:resizeHandles val="exact"/>
        </dgm:presLayoutVars>
      </dgm:prSet>
      <dgm:spPr/>
      <dgm:t>
        <a:bodyPr/>
        <a:lstStyle/>
        <a:p>
          <a:endParaRPr lang="es-AR"/>
        </a:p>
      </dgm:t>
    </dgm:pt>
    <dgm:pt modelId="{A3A63971-235D-4D2E-8E91-6AE0AB27CFB0}" type="pres">
      <dgm:prSet presAssocID="{B911CEA5-EE1E-4FA0-98E5-2D8C811D9F92}" presName="parentLin" presStyleCnt="0"/>
      <dgm:spPr/>
    </dgm:pt>
    <dgm:pt modelId="{08FFD2A0-4EE5-45D5-A0A1-0A0B9DB3EA89}" type="pres">
      <dgm:prSet presAssocID="{B911CEA5-EE1E-4FA0-98E5-2D8C811D9F92}" presName="parentLeftMargin" presStyleLbl="node1" presStyleIdx="0" presStyleCnt="5"/>
      <dgm:spPr/>
      <dgm:t>
        <a:bodyPr/>
        <a:lstStyle/>
        <a:p>
          <a:endParaRPr lang="es-AR"/>
        </a:p>
      </dgm:t>
    </dgm:pt>
    <dgm:pt modelId="{E64D574B-A0C7-4412-98C6-8D0B3E35EDA4}" type="pres">
      <dgm:prSet presAssocID="{B911CEA5-EE1E-4FA0-98E5-2D8C811D9F92}" presName="parentText" presStyleLbl="node1" presStyleIdx="0" presStyleCnt="5" custScaleX="114778">
        <dgm:presLayoutVars>
          <dgm:chMax val="0"/>
          <dgm:bulletEnabled val="1"/>
        </dgm:presLayoutVars>
      </dgm:prSet>
      <dgm:spPr/>
      <dgm:t>
        <a:bodyPr/>
        <a:lstStyle/>
        <a:p>
          <a:endParaRPr lang="es-AR"/>
        </a:p>
      </dgm:t>
    </dgm:pt>
    <dgm:pt modelId="{AB98BAEF-7BB9-40EA-B2B7-B22C974A3E36}" type="pres">
      <dgm:prSet presAssocID="{B911CEA5-EE1E-4FA0-98E5-2D8C811D9F92}" presName="negativeSpace" presStyleCnt="0"/>
      <dgm:spPr/>
    </dgm:pt>
    <dgm:pt modelId="{2C6847B8-4CB0-42B5-8FB0-E9C22FE68DB1}" type="pres">
      <dgm:prSet presAssocID="{B911CEA5-EE1E-4FA0-98E5-2D8C811D9F92}" presName="childText" presStyleLbl="conFgAcc1" presStyleIdx="0" presStyleCnt="5">
        <dgm:presLayoutVars>
          <dgm:bulletEnabled val="1"/>
        </dgm:presLayoutVars>
      </dgm:prSet>
      <dgm:spPr>
        <a:solidFill>
          <a:schemeClr val="accent1">
            <a:alpha val="90000"/>
          </a:schemeClr>
        </a:solidFill>
      </dgm:spPr>
      <dgm:t>
        <a:bodyPr/>
        <a:lstStyle/>
        <a:p>
          <a:endParaRPr lang="es-AR"/>
        </a:p>
      </dgm:t>
    </dgm:pt>
    <dgm:pt modelId="{71214093-568C-43FA-A946-794CF5193BE2}" type="pres">
      <dgm:prSet presAssocID="{4ECF1AA1-D52E-4E6D-BE59-FC37B66313AD}" presName="spaceBetweenRectangles" presStyleCnt="0"/>
      <dgm:spPr/>
    </dgm:pt>
    <dgm:pt modelId="{80469D8B-03AE-4362-8424-419DE5104B88}" type="pres">
      <dgm:prSet presAssocID="{68F191C9-3A6F-436F-84DE-8E98BDC19626}" presName="parentLin" presStyleCnt="0"/>
      <dgm:spPr/>
    </dgm:pt>
    <dgm:pt modelId="{1C05921A-517F-46D1-AB8F-F287AF3D7944}" type="pres">
      <dgm:prSet presAssocID="{68F191C9-3A6F-436F-84DE-8E98BDC19626}" presName="parentLeftMargin" presStyleLbl="node1" presStyleIdx="0" presStyleCnt="5"/>
      <dgm:spPr/>
      <dgm:t>
        <a:bodyPr/>
        <a:lstStyle/>
        <a:p>
          <a:endParaRPr lang="es-AR"/>
        </a:p>
      </dgm:t>
    </dgm:pt>
    <dgm:pt modelId="{B04C53D6-5C1F-4A4C-9FD4-A7A17DE35BC0}" type="pres">
      <dgm:prSet presAssocID="{68F191C9-3A6F-436F-84DE-8E98BDC19626}" presName="parentText" presStyleLbl="node1" presStyleIdx="1" presStyleCnt="5" custScaleX="114778">
        <dgm:presLayoutVars>
          <dgm:chMax val="0"/>
          <dgm:bulletEnabled val="1"/>
        </dgm:presLayoutVars>
      </dgm:prSet>
      <dgm:spPr/>
      <dgm:t>
        <a:bodyPr/>
        <a:lstStyle/>
        <a:p>
          <a:endParaRPr lang="es-AR"/>
        </a:p>
      </dgm:t>
    </dgm:pt>
    <dgm:pt modelId="{51CC9F7B-FBEA-4A67-89D7-F3B920305913}" type="pres">
      <dgm:prSet presAssocID="{68F191C9-3A6F-436F-84DE-8E98BDC19626}" presName="negativeSpace" presStyleCnt="0"/>
      <dgm:spPr/>
    </dgm:pt>
    <dgm:pt modelId="{01BEAB24-EA4B-487B-BCAE-CADA7BAD9126}" type="pres">
      <dgm:prSet presAssocID="{68F191C9-3A6F-436F-84DE-8E98BDC19626}" presName="childText" presStyleLbl="conFgAcc1" presStyleIdx="1" presStyleCnt="5">
        <dgm:presLayoutVars>
          <dgm:bulletEnabled val="1"/>
        </dgm:presLayoutVars>
      </dgm:prSet>
      <dgm:spPr>
        <a:solidFill>
          <a:schemeClr val="accent1">
            <a:alpha val="90000"/>
          </a:schemeClr>
        </a:solidFill>
      </dgm:spPr>
      <dgm:t>
        <a:bodyPr/>
        <a:lstStyle/>
        <a:p>
          <a:endParaRPr lang="es-AR"/>
        </a:p>
      </dgm:t>
    </dgm:pt>
    <dgm:pt modelId="{8926F882-651B-4723-8DC7-E87D3B111645}" type="pres">
      <dgm:prSet presAssocID="{5AD37BD9-297E-4236-A903-551EDE3A8C88}" presName="spaceBetweenRectangles" presStyleCnt="0"/>
      <dgm:spPr/>
    </dgm:pt>
    <dgm:pt modelId="{4684BFD5-73AB-4EF0-92DF-6F8844475A1B}" type="pres">
      <dgm:prSet presAssocID="{D0CA7134-ACE0-4329-A6A1-65B220F137FD}" presName="parentLin" presStyleCnt="0"/>
      <dgm:spPr/>
    </dgm:pt>
    <dgm:pt modelId="{AF54F8DC-B5D9-45D6-A194-68E54B70D3D8}" type="pres">
      <dgm:prSet presAssocID="{D0CA7134-ACE0-4329-A6A1-65B220F137FD}" presName="parentLeftMargin" presStyleLbl="node1" presStyleIdx="1" presStyleCnt="5"/>
      <dgm:spPr/>
      <dgm:t>
        <a:bodyPr/>
        <a:lstStyle/>
        <a:p>
          <a:endParaRPr lang="es-AR"/>
        </a:p>
      </dgm:t>
    </dgm:pt>
    <dgm:pt modelId="{5D775996-0AE3-4F66-A289-654F47DFE9ED}" type="pres">
      <dgm:prSet presAssocID="{D0CA7134-ACE0-4329-A6A1-65B220F137FD}" presName="parentText" presStyleLbl="node1" presStyleIdx="2" presStyleCnt="5" custScaleX="114778">
        <dgm:presLayoutVars>
          <dgm:chMax val="0"/>
          <dgm:bulletEnabled val="1"/>
        </dgm:presLayoutVars>
      </dgm:prSet>
      <dgm:spPr/>
      <dgm:t>
        <a:bodyPr/>
        <a:lstStyle/>
        <a:p>
          <a:endParaRPr lang="es-AR"/>
        </a:p>
      </dgm:t>
    </dgm:pt>
    <dgm:pt modelId="{FBC138DC-613E-49B5-9F5C-A53716295DA1}" type="pres">
      <dgm:prSet presAssocID="{D0CA7134-ACE0-4329-A6A1-65B220F137FD}" presName="negativeSpace" presStyleCnt="0"/>
      <dgm:spPr/>
    </dgm:pt>
    <dgm:pt modelId="{90639563-20A2-47F0-AAE5-690EB7BC2BEE}" type="pres">
      <dgm:prSet presAssocID="{D0CA7134-ACE0-4329-A6A1-65B220F137FD}" presName="childText" presStyleLbl="conFgAcc1" presStyleIdx="2" presStyleCnt="5">
        <dgm:presLayoutVars>
          <dgm:bulletEnabled val="1"/>
        </dgm:presLayoutVars>
      </dgm:prSet>
      <dgm:spPr>
        <a:solidFill>
          <a:schemeClr val="accent1">
            <a:alpha val="90000"/>
          </a:schemeClr>
        </a:solidFill>
      </dgm:spPr>
      <dgm:t>
        <a:bodyPr/>
        <a:lstStyle/>
        <a:p>
          <a:endParaRPr lang="es-AR"/>
        </a:p>
      </dgm:t>
    </dgm:pt>
    <dgm:pt modelId="{3E513DB2-ED24-49D0-BE61-E91019CF3820}" type="pres">
      <dgm:prSet presAssocID="{240CB11C-89B4-4F88-BA3F-9FA4D31986DE}" presName="spaceBetweenRectangles" presStyleCnt="0"/>
      <dgm:spPr/>
    </dgm:pt>
    <dgm:pt modelId="{A4B773A0-E2F2-49AC-8B69-022A447D31AA}" type="pres">
      <dgm:prSet presAssocID="{6FA013FC-A698-4E7F-9DE6-A3AFD95A7FBB}" presName="parentLin" presStyleCnt="0"/>
      <dgm:spPr/>
    </dgm:pt>
    <dgm:pt modelId="{45F15BB9-F130-49FD-AD49-D8605F9FDA2B}" type="pres">
      <dgm:prSet presAssocID="{6FA013FC-A698-4E7F-9DE6-A3AFD95A7FBB}" presName="parentLeftMargin" presStyleLbl="node1" presStyleIdx="2" presStyleCnt="5"/>
      <dgm:spPr/>
      <dgm:t>
        <a:bodyPr/>
        <a:lstStyle/>
        <a:p>
          <a:endParaRPr lang="es-AR"/>
        </a:p>
      </dgm:t>
    </dgm:pt>
    <dgm:pt modelId="{832395C1-993C-4471-B1FB-8C82B4E4E067}" type="pres">
      <dgm:prSet presAssocID="{6FA013FC-A698-4E7F-9DE6-A3AFD95A7FBB}" presName="parentText" presStyleLbl="node1" presStyleIdx="3" presStyleCnt="5" custScaleX="114778">
        <dgm:presLayoutVars>
          <dgm:chMax val="0"/>
          <dgm:bulletEnabled val="1"/>
        </dgm:presLayoutVars>
      </dgm:prSet>
      <dgm:spPr/>
      <dgm:t>
        <a:bodyPr/>
        <a:lstStyle/>
        <a:p>
          <a:endParaRPr lang="es-AR"/>
        </a:p>
      </dgm:t>
    </dgm:pt>
    <dgm:pt modelId="{3E6B1B79-47E6-4A43-A25F-A2E13C4642D0}" type="pres">
      <dgm:prSet presAssocID="{6FA013FC-A698-4E7F-9DE6-A3AFD95A7FBB}" presName="negativeSpace" presStyleCnt="0"/>
      <dgm:spPr/>
    </dgm:pt>
    <dgm:pt modelId="{53F3BDB8-7E01-47F1-8F9A-A9BABD655B01}" type="pres">
      <dgm:prSet presAssocID="{6FA013FC-A698-4E7F-9DE6-A3AFD95A7FBB}" presName="childText" presStyleLbl="conFgAcc1" presStyleIdx="3" presStyleCnt="5">
        <dgm:presLayoutVars>
          <dgm:bulletEnabled val="1"/>
        </dgm:presLayoutVars>
      </dgm:prSet>
      <dgm:spPr>
        <a:solidFill>
          <a:schemeClr val="accent1">
            <a:alpha val="90000"/>
          </a:schemeClr>
        </a:solidFill>
      </dgm:spPr>
      <dgm:t>
        <a:bodyPr/>
        <a:lstStyle/>
        <a:p>
          <a:endParaRPr lang="es-AR"/>
        </a:p>
      </dgm:t>
    </dgm:pt>
    <dgm:pt modelId="{60B42185-FAA6-403B-8813-A62357B9E0C2}" type="pres">
      <dgm:prSet presAssocID="{10F553B6-D87D-46FF-8B68-2AF51ACA3FB7}" presName="spaceBetweenRectangles" presStyleCnt="0"/>
      <dgm:spPr/>
    </dgm:pt>
    <dgm:pt modelId="{254CD557-4780-4613-ACA8-A4F6322634B7}" type="pres">
      <dgm:prSet presAssocID="{E5AF0840-68C9-493A-82F3-C2347A5EEF77}" presName="parentLin" presStyleCnt="0"/>
      <dgm:spPr/>
    </dgm:pt>
    <dgm:pt modelId="{35EB3D05-2520-4B38-9910-4AEB64CEC358}" type="pres">
      <dgm:prSet presAssocID="{E5AF0840-68C9-493A-82F3-C2347A5EEF77}" presName="parentLeftMargin" presStyleLbl="node1" presStyleIdx="3" presStyleCnt="5"/>
      <dgm:spPr/>
      <dgm:t>
        <a:bodyPr/>
        <a:lstStyle/>
        <a:p>
          <a:endParaRPr lang="es-AR"/>
        </a:p>
      </dgm:t>
    </dgm:pt>
    <dgm:pt modelId="{80174F12-5D2E-43FE-BF81-EC3C5B0CB0F9}" type="pres">
      <dgm:prSet presAssocID="{E5AF0840-68C9-493A-82F3-C2347A5EEF77}" presName="parentText" presStyleLbl="node1" presStyleIdx="4" presStyleCnt="5" custScaleX="114778">
        <dgm:presLayoutVars>
          <dgm:chMax val="0"/>
          <dgm:bulletEnabled val="1"/>
        </dgm:presLayoutVars>
      </dgm:prSet>
      <dgm:spPr/>
      <dgm:t>
        <a:bodyPr/>
        <a:lstStyle/>
        <a:p>
          <a:endParaRPr lang="es-AR"/>
        </a:p>
      </dgm:t>
    </dgm:pt>
    <dgm:pt modelId="{649DFFBD-58AD-43C9-9BB7-B1DD7099CACC}" type="pres">
      <dgm:prSet presAssocID="{E5AF0840-68C9-493A-82F3-C2347A5EEF77}" presName="negativeSpace" presStyleCnt="0"/>
      <dgm:spPr/>
    </dgm:pt>
    <dgm:pt modelId="{0A17CCD9-BC5C-4648-BBB5-527CFC404DB9}" type="pres">
      <dgm:prSet presAssocID="{E5AF0840-68C9-493A-82F3-C2347A5EEF77}" presName="childText" presStyleLbl="conFgAcc1" presStyleIdx="4" presStyleCnt="5">
        <dgm:presLayoutVars>
          <dgm:bulletEnabled val="1"/>
        </dgm:presLayoutVars>
      </dgm:prSet>
      <dgm:spPr>
        <a:solidFill>
          <a:schemeClr val="accent1">
            <a:alpha val="90000"/>
          </a:schemeClr>
        </a:solidFill>
      </dgm:spPr>
      <dgm:t>
        <a:bodyPr/>
        <a:lstStyle/>
        <a:p>
          <a:endParaRPr lang="es-AR"/>
        </a:p>
      </dgm:t>
    </dgm:pt>
  </dgm:ptLst>
  <dgm:cxnLst>
    <dgm:cxn modelId="{E8A15BEF-9EC9-4AE2-9EB0-70ADF83BB258}" srcId="{58042498-913F-4F8C-AA75-564B5754251C}" destId="{68F191C9-3A6F-436F-84DE-8E98BDC19626}" srcOrd="1" destOrd="0" parTransId="{471B1D64-412A-4E25-8AA2-0FC712F49591}" sibTransId="{5AD37BD9-297E-4236-A903-551EDE3A8C88}"/>
    <dgm:cxn modelId="{BF3BBEBB-765B-4637-8248-7DEBCFE2949F}" type="presOf" srcId="{D0CA7134-ACE0-4329-A6A1-65B220F137FD}" destId="{AF54F8DC-B5D9-45D6-A194-68E54B70D3D8}" srcOrd="0" destOrd="0" presId="urn:microsoft.com/office/officeart/2005/8/layout/list1"/>
    <dgm:cxn modelId="{9BB0B851-3040-4155-B21B-12887858478E}" srcId="{58042498-913F-4F8C-AA75-564B5754251C}" destId="{D0CA7134-ACE0-4329-A6A1-65B220F137FD}" srcOrd="2" destOrd="0" parTransId="{FC770006-5AF7-41FA-81F5-58279F1A378E}" sibTransId="{240CB11C-89B4-4F88-BA3F-9FA4D31986DE}"/>
    <dgm:cxn modelId="{10F3E7AA-6F5B-4AB7-95B7-FA233C3C934D}" type="presOf" srcId="{68F191C9-3A6F-436F-84DE-8E98BDC19626}" destId="{1C05921A-517F-46D1-AB8F-F287AF3D7944}" srcOrd="0" destOrd="0" presId="urn:microsoft.com/office/officeart/2005/8/layout/list1"/>
    <dgm:cxn modelId="{F0168B4B-21FC-4409-849A-2F4F641D5073}" type="presOf" srcId="{D0CA7134-ACE0-4329-A6A1-65B220F137FD}" destId="{5D775996-0AE3-4F66-A289-654F47DFE9ED}" srcOrd="1" destOrd="0" presId="urn:microsoft.com/office/officeart/2005/8/layout/list1"/>
    <dgm:cxn modelId="{497E504E-8134-4F36-B4BA-A0C66DA32F46}" type="presOf" srcId="{6FA013FC-A698-4E7F-9DE6-A3AFD95A7FBB}" destId="{45F15BB9-F130-49FD-AD49-D8605F9FDA2B}" srcOrd="0" destOrd="0" presId="urn:microsoft.com/office/officeart/2005/8/layout/list1"/>
    <dgm:cxn modelId="{606B7DF1-6BFF-4DCE-A1DC-78FBE440800D}" type="presOf" srcId="{B911CEA5-EE1E-4FA0-98E5-2D8C811D9F92}" destId="{E64D574B-A0C7-4412-98C6-8D0B3E35EDA4}" srcOrd="1" destOrd="0" presId="urn:microsoft.com/office/officeart/2005/8/layout/list1"/>
    <dgm:cxn modelId="{C5C8AB84-AA73-4896-9BC3-F55EEF6064A3}" type="presOf" srcId="{B911CEA5-EE1E-4FA0-98E5-2D8C811D9F92}" destId="{08FFD2A0-4EE5-45D5-A0A1-0A0B9DB3EA89}" srcOrd="0" destOrd="0" presId="urn:microsoft.com/office/officeart/2005/8/layout/list1"/>
    <dgm:cxn modelId="{1FFC26DD-AF50-4A1D-9DBE-21E9D60BC076}" srcId="{58042498-913F-4F8C-AA75-564B5754251C}" destId="{B911CEA5-EE1E-4FA0-98E5-2D8C811D9F92}" srcOrd="0" destOrd="0" parTransId="{1E75455E-5A04-4329-8E35-20D97E03C300}" sibTransId="{4ECF1AA1-D52E-4E6D-BE59-FC37B66313AD}"/>
    <dgm:cxn modelId="{E4DE6E6D-BEAC-4BE3-890E-ED503F40551E}" type="presOf" srcId="{58042498-913F-4F8C-AA75-564B5754251C}" destId="{C3C156F4-387B-4D2D-B241-90645E0E6953}" srcOrd="0" destOrd="0" presId="urn:microsoft.com/office/officeart/2005/8/layout/list1"/>
    <dgm:cxn modelId="{171B0E38-0683-4CEC-ACA2-24F58DC22132}" srcId="{58042498-913F-4F8C-AA75-564B5754251C}" destId="{6FA013FC-A698-4E7F-9DE6-A3AFD95A7FBB}" srcOrd="3" destOrd="0" parTransId="{3A323039-ABD8-4267-8CAC-6AFDF9BC515A}" sibTransId="{10F553B6-D87D-46FF-8B68-2AF51ACA3FB7}"/>
    <dgm:cxn modelId="{A0D9CEC4-E23F-440A-A003-3BD8B4D4D29D}" type="presOf" srcId="{68F191C9-3A6F-436F-84DE-8E98BDC19626}" destId="{B04C53D6-5C1F-4A4C-9FD4-A7A17DE35BC0}" srcOrd="1" destOrd="0" presId="urn:microsoft.com/office/officeart/2005/8/layout/list1"/>
    <dgm:cxn modelId="{19AB251E-F196-48A3-886F-7518E285F43B}" type="presOf" srcId="{6FA013FC-A698-4E7F-9DE6-A3AFD95A7FBB}" destId="{832395C1-993C-4471-B1FB-8C82B4E4E067}" srcOrd="1" destOrd="0" presId="urn:microsoft.com/office/officeart/2005/8/layout/list1"/>
    <dgm:cxn modelId="{B00A0151-20CF-44A8-BDE1-433E0DC3B5C7}" srcId="{58042498-913F-4F8C-AA75-564B5754251C}" destId="{E5AF0840-68C9-493A-82F3-C2347A5EEF77}" srcOrd="4" destOrd="0" parTransId="{3D44E9CE-4940-4441-9D7F-6BACAAACFEE2}" sibTransId="{5B611438-48A3-4968-A720-232878A47ADC}"/>
    <dgm:cxn modelId="{29AEDD14-27D8-4CC6-938E-77BFB10616C1}" type="presOf" srcId="{E5AF0840-68C9-493A-82F3-C2347A5EEF77}" destId="{35EB3D05-2520-4B38-9910-4AEB64CEC358}" srcOrd="0" destOrd="0" presId="urn:microsoft.com/office/officeart/2005/8/layout/list1"/>
    <dgm:cxn modelId="{8745E011-06F4-470B-9B13-C958A9320B1D}" type="presOf" srcId="{E5AF0840-68C9-493A-82F3-C2347A5EEF77}" destId="{80174F12-5D2E-43FE-BF81-EC3C5B0CB0F9}" srcOrd="1" destOrd="0" presId="urn:microsoft.com/office/officeart/2005/8/layout/list1"/>
    <dgm:cxn modelId="{28FAD5E0-E60D-4952-8283-95A4ED1ED8A5}" type="presParOf" srcId="{C3C156F4-387B-4D2D-B241-90645E0E6953}" destId="{A3A63971-235D-4D2E-8E91-6AE0AB27CFB0}" srcOrd="0" destOrd="0" presId="urn:microsoft.com/office/officeart/2005/8/layout/list1"/>
    <dgm:cxn modelId="{7857A1AC-50EF-443D-BB88-D8BC86947BAC}" type="presParOf" srcId="{A3A63971-235D-4D2E-8E91-6AE0AB27CFB0}" destId="{08FFD2A0-4EE5-45D5-A0A1-0A0B9DB3EA89}" srcOrd="0" destOrd="0" presId="urn:microsoft.com/office/officeart/2005/8/layout/list1"/>
    <dgm:cxn modelId="{FB175FB7-792B-4349-9783-D455E0666522}" type="presParOf" srcId="{A3A63971-235D-4D2E-8E91-6AE0AB27CFB0}" destId="{E64D574B-A0C7-4412-98C6-8D0B3E35EDA4}" srcOrd="1" destOrd="0" presId="urn:microsoft.com/office/officeart/2005/8/layout/list1"/>
    <dgm:cxn modelId="{B77143CD-124F-404C-A6AB-4CE5C241B492}" type="presParOf" srcId="{C3C156F4-387B-4D2D-B241-90645E0E6953}" destId="{AB98BAEF-7BB9-40EA-B2B7-B22C974A3E36}" srcOrd="1" destOrd="0" presId="urn:microsoft.com/office/officeart/2005/8/layout/list1"/>
    <dgm:cxn modelId="{12C8F095-0FDC-459D-ABF4-B0EF4751C5DF}" type="presParOf" srcId="{C3C156F4-387B-4D2D-B241-90645E0E6953}" destId="{2C6847B8-4CB0-42B5-8FB0-E9C22FE68DB1}" srcOrd="2" destOrd="0" presId="urn:microsoft.com/office/officeart/2005/8/layout/list1"/>
    <dgm:cxn modelId="{BD4C5095-AF3F-4F56-9B9E-22845F61BCAD}" type="presParOf" srcId="{C3C156F4-387B-4D2D-B241-90645E0E6953}" destId="{71214093-568C-43FA-A946-794CF5193BE2}" srcOrd="3" destOrd="0" presId="urn:microsoft.com/office/officeart/2005/8/layout/list1"/>
    <dgm:cxn modelId="{A3306698-0B51-4FCE-8A66-DE5E8010FCC2}" type="presParOf" srcId="{C3C156F4-387B-4D2D-B241-90645E0E6953}" destId="{80469D8B-03AE-4362-8424-419DE5104B88}" srcOrd="4" destOrd="0" presId="urn:microsoft.com/office/officeart/2005/8/layout/list1"/>
    <dgm:cxn modelId="{A25C72B9-9351-4F2E-8264-EE96DA6C813C}" type="presParOf" srcId="{80469D8B-03AE-4362-8424-419DE5104B88}" destId="{1C05921A-517F-46D1-AB8F-F287AF3D7944}" srcOrd="0" destOrd="0" presId="urn:microsoft.com/office/officeart/2005/8/layout/list1"/>
    <dgm:cxn modelId="{69F6072F-C5AC-4125-8392-9FC16D13CE81}" type="presParOf" srcId="{80469D8B-03AE-4362-8424-419DE5104B88}" destId="{B04C53D6-5C1F-4A4C-9FD4-A7A17DE35BC0}" srcOrd="1" destOrd="0" presId="urn:microsoft.com/office/officeart/2005/8/layout/list1"/>
    <dgm:cxn modelId="{6061AEE9-1293-49D6-B84F-717E0E7DA762}" type="presParOf" srcId="{C3C156F4-387B-4D2D-B241-90645E0E6953}" destId="{51CC9F7B-FBEA-4A67-89D7-F3B920305913}" srcOrd="5" destOrd="0" presId="urn:microsoft.com/office/officeart/2005/8/layout/list1"/>
    <dgm:cxn modelId="{0F3C4530-4F05-4B75-A542-355D65CA1DD8}" type="presParOf" srcId="{C3C156F4-387B-4D2D-B241-90645E0E6953}" destId="{01BEAB24-EA4B-487B-BCAE-CADA7BAD9126}" srcOrd="6" destOrd="0" presId="urn:microsoft.com/office/officeart/2005/8/layout/list1"/>
    <dgm:cxn modelId="{2DDE9B7C-466C-46B1-80B1-CD45844028D8}" type="presParOf" srcId="{C3C156F4-387B-4D2D-B241-90645E0E6953}" destId="{8926F882-651B-4723-8DC7-E87D3B111645}" srcOrd="7" destOrd="0" presId="urn:microsoft.com/office/officeart/2005/8/layout/list1"/>
    <dgm:cxn modelId="{585B829C-4D4C-4D08-89FA-A00B525CED25}" type="presParOf" srcId="{C3C156F4-387B-4D2D-B241-90645E0E6953}" destId="{4684BFD5-73AB-4EF0-92DF-6F8844475A1B}" srcOrd="8" destOrd="0" presId="urn:microsoft.com/office/officeart/2005/8/layout/list1"/>
    <dgm:cxn modelId="{D588F0A4-471E-4BB1-B182-A878AF5A7CD8}" type="presParOf" srcId="{4684BFD5-73AB-4EF0-92DF-6F8844475A1B}" destId="{AF54F8DC-B5D9-45D6-A194-68E54B70D3D8}" srcOrd="0" destOrd="0" presId="urn:microsoft.com/office/officeart/2005/8/layout/list1"/>
    <dgm:cxn modelId="{B29B24D1-39DF-459F-8478-AA002E8F0DA9}" type="presParOf" srcId="{4684BFD5-73AB-4EF0-92DF-6F8844475A1B}" destId="{5D775996-0AE3-4F66-A289-654F47DFE9ED}" srcOrd="1" destOrd="0" presId="urn:microsoft.com/office/officeart/2005/8/layout/list1"/>
    <dgm:cxn modelId="{E2448448-F508-421F-B309-7EFD23C8D5C4}" type="presParOf" srcId="{C3C156F4-387B-4D2D-B241-90645E0E6953}" destId="{FBC138DC-613E-49B5-9F5C-A53716295DA1}" srcOrd="9" destOrd="0" presId="urn:microsoft.com/office/officeart/2005/8/layout/list1"/>
    <dgm:cxn modelId="{1C2447BD-64A0-46EE-B80F-FD8C6002645D}" type="presParOf" srcId="{C3C156F4-387B-4D2D-B241-90645E0E6953}" destId="{90639563-20A2-47F0-AAE5-690EB7BC2BEE}" srcOrd="10" destOrd="0" presId="urn:microsoft.com/office/officeart/2005/8/layout/list1"/>
    <dgm:cxn modelId="{C83FA13F-30C7-4B87-BBC3-0FA37886F81F}" type="presParOf" srcId="{C3C156F4-387B-4D2D-B241-90645E0E6953}" destId="{3E513DB2-ED24-49D0-BE61-E91019CF3820}" srcOrd="11" destOrd="0" presId="urn:microsoft.com/office/officeart/2005/8/layout/list1"/>
    <dgm:cxn modelId="{58ACE6FA-BAB4-49DD-9C2D-7FE42A9E3A60}" type="presParOf" srcId="{C3C156F4-387B-4D2D-B241-90645E0E6953}" destId="{A4B773A0-E2F2-49AC-8B69-022A447D31AA}" srcOrd="12" destOrd="0" presId="urn:microsoft.com/office/officeart/2005/8/layout/list1"/>
    <dgm:cxn modelId="{AEC9E7A0-78C9-480E-9A24-79FC63BD788B}" type="presParOf" srcId="{A4B773A0-E2F2-49AC-8B69-022A447D31AA}" destId="{45F15BB9-F130-49FD-AD49-D8605F9FDA2B}" srcOrd="0" destOrd="0" presId="urn:microsoft.com/office/officeart/2005/8/layout/list1"/>
    <dgm:cxn modelId="{247FB81A-5524-4815-9813-6BDE2E99152A}" type="presParOf" srcId="{A4B773A0-E2F2-49AC-8B69-022A447D31AA}" destId="{832395C1-993C-4471-B1FB-8C82B4E4E067}" srcOrd="1" destOrd="0" presId="urn:microsoft.com/office/officeart/2005/8/layout/list1"/>
    <dgm:cxn modelId="{D68E830F-988C-41E9-BD9B-FA71812009CC}" type="presParOf" srcId="{C3C156F4-387B-4D2D-B241-90645E0E6953}" destId="{3E6B1B79-47E6-4A43-A25F-A2E13C4642D0}" srcOrd="13" destOrd="0" presId="urn:microsoft.com/office/officeart/2005/8/layout/list1"/>
    <dgm:cxn modelId="{ED880485-DCF7-44B9-A208-DEB8D7002ED5}" type="presParOf" srcId="{C3C156F4-387B-4D2D-B241-90645E0E6953}" destId="{53F3BDB8-7E01-47F1-8F9A-A9BABD655B01}" srcOrd="14" destOrd="0" presId="urn:microsoft.com/office/officeart/2005/8/layout/list1"/>
    <dgm:cxn modelId="{DC89BFA4-4E54-44F8-93C0-1DAE36501B44}" type="presParOf" srcId="{C3C156F4-387B-4D2D-B241-90645E0E6953}" destId="{60B42185-FAA6-403B-8813-A62357B9E0C2}" srcOrd="15" destOrd="0" presId="urn:microsoft.com/office/officeart/2005/8/layout/list1"/>
    <dgm:cxn modelId="{219B5365-7CF6-40F7-9496-9C884BB101B3}" type="presParOf" srcId="{C3C156F4-387B-4D2D-B241-90645E0E6953}" destId="{254CD557-4780-4613-ACA8-A4F6322634B7}" srcOrd="16" destOrd="0" presId="urn:microsoft.com/office/officeart/2005/8/layout/list1"/>
    <dgm:cxn modelId="{68E7B165-345F-454D-BE5E-5660957D1B7B}" type="presParOf" srcId="{254CD557-4780-4613-ACA8-A4F6322634B7}" destId="{35EB3D05-2520-4B38-9910-4AEB64CEC358}" srcOrd="0" destOrd="0" presId="urn:microsoft.com/office/officeart/2005/8/layout/list1"/>
    <dgm:cxn modelId="{9A126E94-C744-4FBB-938E-786E5A371830}" type="presParOf" srcId="{254CD557-4780-4613-ACA8-A4F6322634B7}" destId="{80174F12-5D2E-43FE-BF81-EC3C5B0CB0F9}" srcOrd="1" destOrd="0" presId="urn:microsoft.com/office/officeart/2005/8/layout/list1"/>
    <dgm:cxn modelId="{FA50B044-B65C-40D4-A556-F1BB44BEA805}" type="presParOf" srcId="{C3C156F4-387B-4D2D-B241-90645E0E6953}" destId="{649DFFBD-58AD-43C9-9BB7-B1DD7099CACC}" srcOrd="17" destOrd="0" presId="urn:microsoft.com/office/officeart/2005/8/layout/list1"/>
    <dgm:cxn modelId="{1B2E6F98-4165-4B7E-8ECF-68889A786E7E}" type="presParOf" srcId="{C3C156F4-387B-4D2D-B241-90645E0E6953}" destId="{0A17CCD9-BC5C-4648-BBB5-527CFC404DB9}"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6DF3B2-18E6-4677-B7FC-D8280EA1220E}"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s-AR"/>
        </a:p>
      </dgm:t>
    </dgm:pt>
    <dgm:pt modelId="{4C89B4DC-0AD0-47D1-B611-B2F23F9DA1A5}">
      <dgm:prSet phldrT="[Texto]"/>
      <dgm:spPr/>
      <dgm:t>
        <a:bodyPr/>
        <a:lstStyle/>
        <a:p>
          <a:r>
            <a:rPr lang="es-AR" b="1" dirty="0" smtClean="0"/>
            <a:t>NO TUTELA</a:t>
          </a:r>
          <a:endParaRPr lang="es-AR" b="1" dirty="0"/>
        </a:p>
      </dgm:t>
    </dgm:pt>
    <dgm:pt modelId="{A2D2FCB6-C7EA-4204-A434-F08DAC28252E}" type="parTrans" cxnId="{35138210-9469-4A05-9DB4-05014B0E90E2}">
      <dgm:prSet/>
      <dgm:spPr/>
      <dgm:t>
        <a:bodyPr/>
        <a:lstStyle/>
        <a:p>
          <a:endParaRPr lang="es-AR"/>
        </a:p>
      </dgm:t>
    </dgm:pt>
    <dgm:pt modelId="{3651E228-C867-434E-9DC9-BE83D8CD44A2}" type="sibTrans" cxnId="{35138210-9469-4A05-9DB4-05014B0E90E2}">
      <dgm:prSet/>
      <dgm:spPr/>
      <dgm:t>
        <a:bodyPr/>
        <a:lstStyle/>
        <a:p>
          <a:endParaRPr lang="es-AR"/>
        </a:p>
      </dgm:t>
    </dgm:pt>
    <dgm:pt modelId="{EBCDE07B-E598-4EB8-A190-3CDD5498074A}">
      <dgm:prSet phldrT="[Texto]"/>
      <dgm:spPr/>
      <dgm:t>
        <a:bodyPr/>
        <a:lstStyle/>
        <a:p>
          <a:r>
            <a:rPr lang="es-AR" dirty="0" smtClean="0"/>
            <a:t>a) las cualidades jurídicas, como la capacidad de obrar, ni los simples elementos o cuestiones previas de una relación jurídica. La relación puede pertenecer al derecho privado, al público o específicamente, al procesal…</a:t>
          </a:r>
          <a:endParaRPr lang="es-AR" dirty="0"/>
        </a:p>
      </dgm:t>
    </dgm:pt>
    <dgm:pt modelId="{D81B2897-9137-4648-8944-834AB4C59093}" type="parTrans" cxnId="{99AC4CBB-A0D2-4975-B153-E91E04E573FD}">
      <dgm:prSet/>
      <dgm:spPr/>
      <dgm:t>
        <a:bodyPr/>
        <a:lstStyle/>
        <a:p>
          <a:endParaRPr lang="es-AR"/>
        </a:p>
      </dgm:t>
    </dgm:pt>
    <dgm:pt modelId="{D1F0A97C-0AC1-4FEE-82E2-46241A2879AB}" type="sibTrans" cxnId="{99AC4CBB-A0D2-4975-B153-E91E04E573FD}">
      <dgm:prSet/>
      <dgm:spPr/>
      <dgm:t>
        <a:bodyPr/>
        <a:lstStyle/>
        <a:p>
          <a:endParaRPr lang="es-AR"/>
        </a:p>
      </dgm:t>
    </dgm:pt>
    <dgm:pt modelId="{B294E6BB-F7A7-4E20-B69D-01690BFE8FC8}">
      <dgm:prSet phldrT="[Texto]"/>
      <dgm:spPr/>
      <dgm:t>
        <a:bodyPr/>
        <a:lstStyle/>
        <a:p>
          <a:r>
            <a:rPr lang="es-AR" dirty="0" smtClean="0"/>
            <a:t>b) las cuestiones jurídicas en abstracto, como el deber general de un medio de transporte, de trasladar cargas… </a:t>
          </a:r>
          <a:endParaRPr lang="es-AR" dirty="0"/>
        </a:p>
      </dgm:t>
    </dgm:pt>
    <dgm:pt modelId="{A3A4CD62-46F7-48C0-9E53-A1AA5C08156A}" type="parTrans" cxnId="{4B822B7A-74B5-4F99-8750-921DCEA4B48B}">
      <dgm:prSet/>
      <dgm:spPr/>
      <dgm:t>
        <a:bodyPr/>
        <a:lstStyle/>
        <a:p>
          <a:endParaRPr lang="es-AR"/>
        </a:p>
      </dgm:t>
    </dgm:pt>
    <dgm:pt modelId="{F51F7761-8D55-441A-A672-00CFA19F4F81}" type="sibTrans" cxnId="{4B822B7A-74B5-4F99-8750-921DCEA4B48B}">
      <dgm:prSet/>
      <dgm:spPr/>
      <dgm:t>
        <a:bodyPr/>
        <a:lstStyle/>
        <a:p>
          <a:endParaRPr lang="es-AR"/>
        </a:p>
      </dgm:t>
    </dgm:pt>
    <dgm:pt modelId="{F4738D18-571E-47D4-932F-7EAB7A1A5BAF}" type="pres">
      <dgm:prSet presAssocID="{046DF3B2-18E6-4677-B7FC-D8280EA1220E}" presName="diagram" presStyleCnt="0">
        <dgm:presLayoutVars>
          <dgm:chPref val="1"/>
          <dgm:dir/>
          <dgm:animOne val="branch"/>
          <dgm:animLvl val="lvl"/>
          <dgm:resizeHandles/>
        </dgm:presLayoutVars>
      </dgm:prSet>
      <dgm:spPr/>
      <dgm:t>
        <a:bodyPr/>
        <a:lstStyle/>
        <a:p>
          <a:endParaRPr lang="es-AR"/>
        </a:p>
      </dgm:t>
    </dgm:pt>
    <dgm:pt modelId="{9DE37F70-3518-493F-99D4-92B347D2D968}" type="pres">
      <dgm:prSet presAssocID="{4C89B4DC-0AD0-47D1-B611-B2F23F9DA1A5}" presName="root" presStyleCnt="0"/>
      <dgm:spPr/>
    </dgm:pt>
    <dgm:pt modelId="{499A6150-3A74-4BE6-B56B-9C1D9921CDB1}" type="pres">
      <dgm:prSet presAssocID="{4C89B4DC-0AD0-47D1-B611-B2F23F9DA1A5}" presName="rootComposite" presStyleCnt="0"/>
      <dgm:spPr/>
    </dgm:pt>
    <dgm:pt modelId="{B4519A31-C3FB-4529-BF80-3799EC5625F4}" type="pres">
      <dgm:prSet presAssocID="{4C89B4DC-0AD0-47D1-B611-B2F23F9DA1A5}" presName="rootText" presStyleLbl="node1" presStyleIdx="0" presStyleCnt="1"/>
      <dgm:spPr/>
      <dgm:t>
        <a:bodyPr/>
        <a:lstStyle/>
        <a:p>
          <a:endParaRPr lang="es-AR"/>
        </a:p>
      </dgm:t>
    </dgm:pt>
    <dgm:pt modelId="{A6A35FDD-1543-48B4-A48E-0C5BF0D35F66}" type="pres">
      <dgm:prSet presAssocID="{4C89B4DC-0AD0-47D1-B611-B2F23F9DA1A5}" presName="rootConnector" presStyleLbl="node1" presStyleIdx="0" presStyleCnt="1"/>
      <dgm:spPr/>
      <dgm:t>
        <a:bodyPr/>
        <a:lstStyle/>
        <a:p>
          <a:endParaRPr lang="es-AR"/>
        </a:p>
      </dgm:t>
    </dgm:pt>
    <dgm:pt modelId="{90C19D3B-1D6F-41F4-B4DA-B031A24A4823}" type="pres">
      <dgm:prSet presAssocID="{4C89B4DC-0AD0-47D1-B611-B2F23F9DA1A5}" presName="childShape" presStyleCnt="0"/>
      <dgm:spPr/>
    </dgm:pt>
    <dgm:pt modelId="{A7182664-30F6-45C2-81B9-E4788FECE4DE}" type="pres">
      <dgm:prSet presAssocID="{D81B2897-9137-4648-8944-834AB4C59093}" presName="Name13" presStyleLbl="parChTrans1D2" presStyleIdx="0" presStyleCnt="2"/>
      <dgm:spPr/>
      <dgm:t>
        <a:bodyPr/>
        <a:lstStyle/>
        <a:p>
          <a:endParaRPr lang="es-AR"/>
        </a:p>
      </dgm:t>
    </dgm:pt>
    <dgm:pt modelId="{223D6251-D873-4F44-BF2E-0EF9C05D489C}" type="pres">
      <dgm:prSet presAssocID="{EBCDE07B-E598-4EB8-A190-3CDD5498074A}" presName="childText" presStyleLbl="bgAcc1" presStyleIdx="0" presStyleCnt="2" custScaleX="285150">
        <dgm:presLayoutVars>
          <dgm:bulletEnabled val="1"/>
        </dgm:presLayoutVars>
      </dgm:prSet>
      <dgm:spPr/>
      <dgm:t>
        <a:bodyPr/>
        <a:lstStyle/>
        <a:p>
          <a:endParaRPr lang="es-AR"/>
        </a:p>
      </dgm:t>
    </dgm:pt>
    <dgm:pt modelId="{76A4CA64-4188-4A09-B637-91D80AD1F3CD}" type="pres">
      <dgm:prSet presAssocID="{A3A4CD62-46F7-48C0-9E53-A1AA5C08156A}" presName="Name13" presStyleLbl="parChTrans1D2" presStyleIdx="1" presStyleCnt="2"/>
      <dgm:spPr/>
      <dgm:t>
        <a:bodyPr/>
        <a:lstStyle/>
        <a:p>
          <a:endParaRPr lang="es-AR"/>
        </a:p>
      </dgm:t>
    </dgm:pt>
    <dgm:pt modelId="{0EA3C9C1-138F-452F-BF0F-2D1A413C0ADE}" type="pres">
      <dgm:prSet presAssocID="{B294E6BB-F7A7-4E20-B69D-01690BFE8FC8}" presName="childText" presStyleLbl="bgAcc1" presStyleIdx="1" presStyleCnt="2" custScaleX="285150">
        <dgm:presLayoutVars>
          <dgm:bulletEnabled val="1"/>
        </dgm:presLayoutVars>
      </dgm:prSet>
      <dgm:spPr/>
      <dgm:t>
        <a:bodyPr/>
        <a:lstStyle/>
        <a:p>
          <a:endParaRPr lang="es-AR"/>
        </a:p>
      </dgm:t>
    </dgm:pt>
  </dgm:ptLst>
  <dgm:cxnLst>
    <dgm:cxn modelId="{D85B7D98-9EE3-4DA1-93C7-A01B961F04E5}" type="presOf" srcId="{4C89B4DC-0AD0-47D1-B611-B2F23F9DA1A5}" destId="{A6A35FDD-1543-48B4-A48E-0C5BF0D35F66}" srcOrd="1" destOrd="0" presId="urn:microsoft.com/office/officeart/2005/8/layout/hierarchy3"/>
    <dgm:cxn modelId="{3CEB494F-C60C-4F8B-91E8-E13F2DE4C088}" type="presOf" srcId="{EBCDE07B-E598-4EB8-A190-3CDD5498074A}" destId="{223D6251-D873-4F44-BF2E-0EF9C05D489C}" srcOrd="0" destOrd="0" presId="urn:microsoft.com/office/officeart/2005/8/layout/hierarchy3"/>
    <dgm:cxn modelId="{35138210-9469-4A05-9DB4-05014B0E90E2}" srcId="{046DF3B2-18E6-4677-B7FC-D8280EA1220E}" destId="{4C89B4DC-0AD0-47D1-B611-B2F23F9DA1A5}" srcOrd="0" destOrd="0" parTransId="{A2D2FCB6-C7EA-4204-A434-F08DAC28252E}" sibTransId="{3651E228-C867-434E-9DC9-BE83D8CD44A2}"/>
    <dgm:cxn modelId="{31A5B5EB-3EDC-42D3-AFF0-26112AFEDF88}" type="presOf" srcId="{A3A4CD62-46F7-48C0-9E53-A1AA5C08156A}" destId="{76A4CA64-4188-4A09-B637-91D80AD1F3CD}" srcOrd="0" destOrd="0" presId="urn:microsoft.com/office/officeart/2005/8/layout/hierarchy3"/>
    <dgm:cxn modelId="{99AC4CBB-A0D2-4975-B153-E91E04E573FD}" srcId="{4C89B4DC-0AD0-47D1-B611-B2F23F9DA1A5}" destId="{EBCDE07B-E598-4EB8-A190-3CDD5498074A}" srcOrd="0" destOrd="0" parTransId="{D81B2897-9137-4648-8944-834AB4C59093}" sibTransId="{D1F0A97C-0AC1-4FEE-82E2-46241A2879AB}"/>
    <dgm:cxn modelId="{830A72B1-7B75-4050-B6AF-AEBD9321614B}" type="presOf" srcId="{046DF3B2-18E6-4677-B7FC-D8280EA1220E}" destId="{F4738D18-571E-47D4-932F-7EAB7A1A5BAF}" srcOrd="0" destOrd="0" presId="urn:microsoft.com/office/officeart/2005/8/layout/hierarchy3"/>
    <dgm:cxn modelId="{99952478-D6DA-4C97-B9D8-0241DA4647FF}" type="presOf" srcId="{4C89B4DC-0AD0-47D1-B611-B2F23F9DA1A5}" destId="{B4519A31-C3FB-4529-BF80-3799EC5625F4}" srcOrd="0" destOrd="0" presId="urn:microsoft.com/office/officeart/2005/8/layout/hierarchy3"/>
    <dgm:cxn modelId="{1D17CDC4-3F6E-48EC-8A2C-B3F828A3BD1D}" type="presOf" srcId="{D81B2897-9137-4648-8944-834AB4C59093}" destId="{A7182664-30F6-45C2-81B9-E4788FECE4DE}" srcOrd="0" destOrd="0" presId="urn:microsoft.com/office/officeart/2005/8/layout/hierarchy3"/>
    <dgm:cxn modelId="{335C987A-DC30-4660-9A5F-9B7FA0EAF933}" type="presOf" srcId="{B294E6BB-F7A7-4E20-B69D-01690BFE8FC8}" destId="{0EA3C9C1-138F-452F-BF0F-2D1A413C0ADE}" srcOrd="0" destOrd="0" presId="urn:microsoft.com/office/officeart/2005/8/layout/hierarchy3"/>
    <dgm:cxn modelId="{4B822B7A-74B5-4F99-8750-921DCEA4B48B}" srcId="{4C89B4DC-0AD0-47D1-B611-B2F23F9DA1A5}" destId="{B294E6BB-F7A7-4E20-B69D-01690BFE8FC8}" srcOrd="1" destOrd="0" parTransId="{A3A4CD62-46F7-48C0-9E53-A1AA5C08156A}" sibTransId="{F51F7761-8D55-441A-A672-00CFA19F4F81}"/>
    <dgm:cxn modelId="{041FA0D9-892D-406D-A9D1-D74AECC71E60}" type="presParOf" srcId="{F4738D18-571E-47D4-932F-7EAB7A1A5BAF}" destId="{9DE37F70-3518-493F-99D4-92B347D2D968}" srcOrd="0" destOrd="0" presId="urn:microsoft.com/office/officeart/2005/8/layout/hierarchy3"/>
    <dgm:cxn modelId="{DDDE61E9-9A1B-40EA-BAE7-AFC9EFE6ABF2}" type="presParOf" srcId="{9DE37F70-3518-493F-99D4-92B347D2D968}" destId="{499A6150-3A74-4BE6-B56B-9C1D9921CDB1}" srcOrd="0" destOrd="0" presId="urn:microsoft.com/office/officeart/2005/8/layout/hierarchy3"/>
    <dgm:cxn modelId="{C132B416-19B2-4D09-9255-96C98057CEB2}" type="presParOf" srcId="{499A6150-3A74-4BE6-B56B-9C1D9921CDB1}" destId="{B4519A31-C3FB-4529-BF80-3799EC5625F4}" srcOrd="0" destOrd="0" presId="urn:microsoft.com/office/officeart/2005/8/layout/hierarchy3"/>
    <dgm:cxn modelId="{302E45C7-9834-47EE-BF57-C83FAC105833}" type="presParOf" srcId="{499A6150-3A74-4BE6-B56B-9C1D9921CDB1}" destId="{A6A35FDD-1543-48B4-A48E-0C5BF0D35F66}" srcOrd="1" destOrd="0" presId="urn:microsoft.com/office/officeart/2005/8/layout/hierarchy3"/>
    <dgm:cxn modelId="{E4960D73-4BF3-4261-9E5D-AA932BE016CB}" type="presParOf" srcId="{9DE37F70-3518-493F-99D4-92B347D2D968}" destId="{90C19D3B-1D6F-41F4-B4DA-B031A24A4823}" srcOrd="1" destOrd="0" presId="urn:microsoft.com/office/officeart/2005/8/layout/hierarchy3"/>
    <dgm:cxn modelId="{D92CEA18-9AD9-48AD-BA3E-8309A38EDF3C}" type="presParOf" srcId="{90C19D3B-1D6F-41F4-B4DA-B031A24A4823}" destId="{A7182664-30F6-45C2-81B9-E4788FECE4DE}" srcOrd="0" destOrd="0" presId="urn:microsoft.com/office/officeart/2005/8/layout/hierarchy3"/>
    <dgm:cxn modelId="{F4DBE2BD-F3C5-4714-B4E0-0DA33DD8EF8F}" type="presParOf" srcId="{90C19D3B-1D6F-41F4-B4DA-B031A24A4823}" destId="{223D6251-D873-4F44-BF2E-0EF9C05D489C}" srcOrd="1" destOrd="0" presId="urn:microsoft.com/office/officeart/2005/8/layout/hierarchy3"/>
    <dgm:cxn modelId="{1171718A-B523-4666-8F09-DA88CCEA8681}" type="presParOf" srcId="{90C19D3B-1D6F-41F4-B4DA-B031A24A4823}" destId="{76A4CA64-4188-4A09-B637-91D80AD1F3CD}" srcOrd="2" destOrd="0" presId="urn:microsoft.com/office/officeart/2005/8/layout/hierarchy3"/>
    <dgm:cxn modelId="{C881EC23-A551-42DB-87BF-BF76E987816C}" type="presParOf" srcId="{90C19D3B-1D6F-41F4-B4DA-B031A24A4823}" destId="{0EA3C9C1-138F-452F-BF0F-2D1A413C0ADE}"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C20F04E-BD24-4C50-96A7-71E726FEFCCE}"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s-AR"/>
        </a:p>
      </dgm:t>
    </dgm:pt>
    <dgm:pt modelId="{CF2FC674-1570-4E05-9936-B245F37C9630}">
      <dgm:prSet phldrT="[Texto]"/>
      <dgm:spPr>
        <a:solidFill>
          <a:schemeClr val="bg1"/>
        </a:solidFill>
        <a:ln w="57150">
          <a:solidFill>
            <a:schemeClr val="accent1"/>
          </a:solidFill>
        </a:ln>
      </dgm:spPr>
      <dgm:t>
        <a:bodyPr/>
        <a:lstStyle/>
        <a:p>
          <a:r>
            <a:rPr lang="es-AR" dirty="0" smtClean="0">
              <a:solidFill>
                <a:schemeClr val="tx1"/>
              </a:solidFill>
            </a:rPr>
            <a:t>Tipo de proceso (Art. 155 </a:t>
          </a:r>
          <a:r>
            <a:rPr lang="es-AR" dirty="0" err="1" smtClean="0">
              <a:solidFill>
                <a:schemeClr val="tx1"/>
              </a:solidFill>
            </a:rPr>
            <a:t>CPCCyT</a:t>
          </a:r>
          <a:r>
            <a:rPr lang="es-AR" dirty="0" smtClean="0">
              <a:solidFill>
                <a:schemeClr val="tx1"/>
              </a:solidFill>
            </a:rPr>
            <a:t>)</a:t>
          </a:r>
          <a:endParaRPr lang="es-AR" dirty="0">
            <a:solidFill>
              <a:schemeClr val="tx1"/>
            </a:solidFill>
          </a:endParaRPr>
        </a:p>
      </dgm:t>
    </dgm:pt>
    <dgm:pt modelId="{CA82D4C1-5A85-4B81-84B8-9AC993F0C6D2}" type="parTrans" cxnId="{C7144DBE-B208-4B74-9B18-588625532D43}">
      <dgm:prSet/>
      <dgm:spPr/>
      <dgm:t>
        <a:bodyPr/>
        <a:lstStyle/>
        <a:p>
          <a:endParaRPr lang="es-AR"/>
        </a:p>
      </dgm:t>
    </dgm:pt>
    <dgm:pt modelId="{EC0220A0-3B1C-42E5-A405-E1E8E9363BA2}" type="sibTrans" cxnId="{C7144DBE-B208-4B74-9B18-588625532D43}">
      <dgm:prSet/>
      <dgm:spPr>
        <a:solidFill>
          <a:schemeClr val="accent1"/>
        </a:solidFill>
      </dgm:spPr>
      <dgm:t>
        <a:bodyPr/>
        <a:lstStyle/>
        <a:p>
          <a:endParaRPr lang="es-AR"/>
        </a:p>
      </dgm:t>
    </dgm:pt>
    <dgm:pt modelId="{7DC0F3B3-DF74-4A9C-90C9-D3AD5BC8713D}">
      <dgm:prSet phldrT="[Texto]"/>
      <dgm:spPr>
        <a:solidFill>
          <a:schemeClr val="accent1">
            <a:lumMod val="20000"/>
            <a:lumOff val="80000"/>
          </a:schemeClr>
        </a:solidFill>
        <a:ln w="57150">
          <a:solidFill>
            <a:schemeClr val="accent1"/>
          </a:solidFill>
        </a:ln>
      </dgm:spPr>
      <dgm:t>
        <a:bodyPr/>
        <a:lstStyle/>
        <a:p>
          <a:r>
            <a:rPr lang="es-AR" dirty="0" smtClean="0">
              <a:solidFill>
                <a:schemeClr val="tx1"/>
              </a:solidFill>
            </a:rPr>
            <a:t>¿Reconvención?</a:t>
          </a:r>
          <a:endParaRPr lang="es-AR" dirty="0">
            <a:solidFill>
              <a:schemeClr val="tx1"/>
            </a:solidFill>
          </a:endParaRPr>
        </a:p>
      </dgm:t>
    </dgm:pt>
    <dgm:pt modelId="{A0EFC70C-4851-41B5-A0DE-847EE33C799B}" type="parTrans" cxnId="{E7333CD0-B602-4630-B0B8-43C20B022E99}">
      <dgm:prSet/>
      <dgm:spPr/>
      <dgm:t>
        <a:bodyPr/>
        <a:lstStyle/>
        <a:p>
          <a:endParaRPr lang="es-AR"/>
        </a:p>
      </dgm:t>
    </dgm:pt>
    <dgm:pt modelId="{43B4DC03-6DB3-4919-A808-230D94AC20F5}" type="sibTrans" cxnId="{E7333CD0-B602-4630-B0B8-43C20B022E99}">
      <dgm:prSet/>
      <dgm:spPr/>
      <dgm:t>
        <a:bodyPr/>
        <a:lstStyle/>
        <a:p>
          <a:endParaRPr lang="es-AR"/>
        </a:p>
      </dgm:t>
    </dgm:pt>
    <dgm:pt modelId="{88E124C1-CCE9-4B9B-B06B-9DE8117CFB37}">
      <dgm:prSet phldrT="[Texto]"/>
      <dgm:spPr>
        <a:solidFill>
          <a:schemeClr val="accent1">
            <a:lumMod val="60000"/>
            <a:lumOff val="40000"/>
          </a:schemeClr>
        </a:solidFill>
        <a:ln w="57150">
          <a:solidFill>
            <a:schemeClr val="accent1"/>
          </a:solidFill>
        </a:ln>
      </dgm:spPr>
      <dgm:t>
        <a:bodyPr/>
        <a:lstStyle/>
        <a:p>
          <a:r>
            <a:rPr lang="es-AR" dirty="0" smtClean="0">
              <a:solidFill>
                <a:schemeClr val="tx1"/>
              </a:solidFill>
            </a:rPr>
            <a:t>¿Efectos de la sentencia?</a:t>
          </a:r>
          <a:endParaRPr lang="es-AR" dirty="0">
            <a:solidFill>
              <a:schemeClr val="tx1"/>
            </a:solidFill>
          </a:endParaRPr>
        </a:p>
      </dgm:t>
    </dgm:pt>
    <dgm:pt modelId="{664AFE3F-05E7-46ED-B680-019768D43113}" type="parTrans" cxnId="{56DF953D-51F0-41B6-9C5D-75870AD39CA6}">
      <dgm:prSet/>
      <dgm:spPr/>
      <dgm:t>
        <a:bodyPr/>
        <a:lstStyle/>
        <a:p>
          <a:endParaRPr lang="es-AR"/>
        </a:p>
      </dgm:t>
    </dgm:pt>
    <dgm:pt modelId="{0EB9135B-9BDF-4646-AA9F-2B8AA00DAB21}" type="sibTrans" cxnId="{56DF953D-51F0-41B6-9C5D-75870AD39CA6}">
      <dgm:prSet/>
      <dgm:spPr/>
      <dgm:t>
        <a:bodyPr/>
        <a:lstStyle/>
        <a:p>
          <a:endParaRPr lang="es-AR"/>
        </a:p>
      </dgm:t>
    </dgm:pt>
    <dgm:pt modelId="{952B1E85-490D-4EC5-96E9-301856920994}">
      <dgm:prSet phldrT="[Texto]"/>
      <dgm:spPr>
        <a:solidFill>
          <a:schemeClr val="accent5">
            <a:lumMod val="60000"/>
            <a:lumOff val="40000"/>
          </a:schemeClr>
        </a:solidFill>
        <a:ln w="57150">
          <a:solidFill>
            <a:schemeClr val="accent1"/>
          </a:solidFill>
        </a:ln>
      </dgm:spPr>
      <dgm:t>
        <a:bodyPr/>
        <a:lstStyle/>
        <a:p>
          <a:r>
            <a:rPr lang="es-AR" dirty="0" smtClean="0">
              <a:solidFill>
                <a:schemeClr val="tx1"/>
              </a:solidFill>
            </a:rPr>
            <a:t>¿Posibilidad de acumulación?</a:t>
          </a:r>
          <a:endParaRPr lang="es-AR" dirty="0">
            <a:solidFill>
              <a:schemeClr val="tx1"/>
            </a:solidFill>
          </a:endParaRPr>
        </a:p>
      </dgm:t>
    </dgm:pt>
    <dgm:pt modelId="{F1074D18-170A-4C5E-BE63-D990395DD54A}" type="parTrans" cxnId="{A7A128BE-5D4A-4BFE-AAC2-0EE08EAE5398}">
      <dgm:prSet/>
      <dgm:spPr/>
      <dgm:t>
        <a:bodyPr/>
        <a:lstStyle/>
        <a:p>
          <a:endParaRPr lang="es-AR"/>
        </a:p>
      </dgm:t>
    </dgm:pt>
    <dgm:pt modelId="{4899C482-D504-4963-917F-A14520A81364}" type="sibTrans" cxnId="{A7A128BE-5D4A-4BFE-AAC2-0EE08EAE5398}">
      <dgm:prSet/>
      <dgm:spPr/>
      <dgm:t>
        <a:bodyPr/>
        <a:lstStyle/>
        <a:p>
          <a:endParaRPr lang="es-AR"/>
        </a:p>
      </dgm:t>
    </dgm:pt>
    <dgm:pt modelId="{07692DE8-D03B-42DF-A145-C18E065334FF}" type="pres">
      <dgm:prSet presAssocID="{1C20F04E-BD24-4C50-96A7-71E726FEFCCE}" presName="Name0" presStyleCnt="0">
        <dgm:presLayoutVars>
          <dgm:dir/>
          <dgm:resizeHandles val="exact"/>
        </dgm:presLayoutVars>
      </dgm:prSet>
      <dgm:spPr/>
      <dgm:t>
        <a:bodyPr/>
        <a:lstStyle/>
        <a:p>
          <a:endParaRPr lang="es-AR"/>
        </a:p>
      </dgm:t>
    </dgm:pt>
    <dgm:pt modelId="{20502758-9E04-42B1-AFCA-F8AF41827696}" type="pres">
      <dgm:prSet presAssocID="{1C20F04E-BD24-4C50-96A7-71E726FEFCCE}" presName="cycle" presStyleCnt="0"/>
      <dgm:spPr/>
    </dgm:pt>
    <dgm:pt modelId="{BFC9BEBF-6C2B-40BD-A35F-FFB68F644EF9}" type="pres">
      <dgm:prSet presAssocID="{CF2FC674-1570-4E05-9936-B245F37C9630}" presName="nodeFirstNode" presStyleLbl="node1" presStyleIdx="0" presStyleCnt="4">
        <dgm:presLayoutVars>
          <dgm:bulletEnabled val="1"/>
        </dgm:presLayoutVars>
      </dgm:prSet>
      <dgm:spPr/>
      <dgm:t>
        <a:bodyPr/>
        <a:lstStyle/>
        <a:p>
          <a:endParaRPr lang="es-AR"/>
        </a:p>
      </dgm:t>
    </dgm:pt>
    <dgm:pt modelId="{60E8466E-9FCE-44CC-9382-6065A3B8089C}" type="pres">
      <dgm:prSet presAssocID="{EC0220A0-3B1C-42E5-A405-E1E8E9363BA2}" presName="sibTransFirstNode" presStyleLbl="bgShp" presStyleIdx="0" presStyleCnt="1"/>
      <dgm:spPr/>
      <dgm:t>
        <a:bodyPr/>
        <a:lstStyle/>
        <a:p>
          <a:endParaRPr lang="es-AR"/>
        </a:p>
      </dgm:t>
    </dgm:pt>
    <dgm:pt modelId="{72412692-BC17-47B9-A07F-A553958C38B0}" type="pres">
      <dgm:prSet presAssocID="{7DC0F3B3-DF74-4A9C-90C9-D3AD5BC8713D}" presName="nodeFollowingNodes" presStyleLbl="node1" presStyleIdx="1" presStyleCnt="4">
        <dgm:presLayoutVars>
          <dgm:bulletEnabled val="1"/>
        </dgm:presLayoutVars>
      </dgm:prSet>
      <dgm:spPr/>
      <dgm:t>
        <a:bodyPr/>
        <a:lstStyle/>
        <a:p>
          <a:endParaRPr lang="es-AR"/>
        </a:p>
      </dgm:t>
    </dgm:pt>
    <dgm:pt modelId="{CC2926FC-9DBB-4E46-9595-9AF2221228CC}" type="pres">
      <dgm:prSet presAssocID="{88E124C1-CCE9-4B9B-B06B-9DE8117CFB37}" presName="nodeFollowingNodes" presStyleLbl="node1" presStyleIdx="2" presStyleCnt="4">
        <dgm:presLayoutVars>
          <dgm:bulletEnabled val="1"/>
        </dgm:presLayoutVars>
      </dgm:prSet>
      <dgm:spPr/>
      <dgm:t>
        <a:bodyPr/>
        <a:lstStyle/>
        <a:p>
          <a:endParaRPr lang="es-AR"/>
        </a:p>
      </dgm:t>
    </dgm:pt>
    <dgm:pt modelId="{E52DE879-E7E7-4865-8CDD-01FD7F509FB5}" type="pres">
      <dgm:prSet presAssocID="{952B1E85-490D-4EC5-96E9-301856920994}" presName="nodeFollowingNodes" presStyleLbl="node1" presStyleIdx="3" presStyleCnt="4">
        <dgm:presLayoutVars>
          <dgm:bulletEnabled val="1"/>
        </dgm:presLayoutVars>
      </dgm:prSet>
      <dgm:spPr/>
      <dgm:t>
        <a:bodyPr/>
        <a:lstStyle/>
        <a:p>
          <a:endParaRPr lang="es-AR"/>
        </a:p>
      </dgm:t>
    </dgm:pt>
  </dgm:ptLst>
  <dgm:cxnLst>
    <dgm:cxn modelId="{06AC8257-1484-4ACB-A4F6-BF533304565D}" type="presOf" srcId="{CF2FC674-1570-4E05-9936-B245F37C9630}" destId="{BFC9BEBF-6C2B-40BD-A35F-FFB68F644EF9}" srcOrd="0" destOrd="0" presId="urn:microsoft.com/office/officeart/2005/8/layout/cycle3"/>
    <dgm:cxn modelId="{B42AFBC9-20E0-42AF-950D-943727012A59}" type="presOf" srcId="{88E124C1-CCE9-4B9B-B06B-9DE8117CFB37}" destId="{CC2926FC-9DBB-4E46-9595-9AF2221228CC}" srcOrd="0" destOrd="0" presId="urn:microsoft.com/office/officeart/2005/8/layout/cycle3"/>
    <dgm:cxn modelId="{E7333CD0-B602-4630-B0B8-43C20B022E99}" srcId="{1C20F04E-BD24-4C50-96A7-71E726FEFCCE}" destId="{7DC0F3B3-DF74-4A9C-90C9-D3AD5BC8713D}" srcOrd="1" destOrd="0" parTransId="{A0EFC70C-4851-41B5-A0DE-847EE33C799B}" sibTransId="{43B4DC03-6DB3-4919-A808-230D94AC20F5}"/>
    <dgm:cxn modelId="{40F1FA12-EDB4-4EF7-AA06-17A76959935D}" type="presOf" srcId="{EC0220A0-3B1C-42E5-A405-E1E8E9363BA2}" destId="{60E8466E-9FCE-44CC-9382-6065A3B8089C}" srcOrd="0" destOrd="0" presId="urn:microsoft.com/office/officeart/2005/8/layout/cycle3"/>
    <dgm:cxn modelId="{48A515B6-24AF-4618-94F4-2EB730961411}" type="presOf" srcId="{952B1E85-490D-4EC5-96E9-301856920994}" destId="{E52DE879-E7E7-4865-8CDD-01FD7F509FB5}" srcOrd="0" destOrd="0" presId="urn:microsoft.com/office/officeart/2005/8/layout/cycle3"/>
    <dgm:cxn modelId="{BBC31888-0499-4C18-8970-4EB47C92A3CE}" type="presOf" srcId="{1C20F04E-BD24-4C50-96A7-71E726FEFCCE}" destId="{07692DE8-D03B-42DF-A145-C18E065334FF}" srcOrd="0" destOrd="0" presId="urn:microsoft.com/office/officeart/2005/8/layout/cycle3"/>
    <dgm:cxn modelId="{A7A128BE-5D4A-4BFE-AAC2-0EE08EAE5398}" srcId="{1C20F04E-BD24-4C50-96A7-71E726FEFCCE}" destId="{952B1E85-490D-4EC5-96E9-301856920994}" srcOrd="3" destOrd="0" parTransId="{F1074D18-170A-4C5E-BE63-D990395DD54A}" sibTransId="{4899C482-D504-4963-917F-A14520A81364}"/>
    <dgm:cxn modelId="{C2CC33C6-3CBE-4DE5-92E5-CEA2E0C6DD6B}" type="presOf" srcId="{7DC0F3B3-DF74-4A9C-90C9-D3AD5BC8713D}" destId="{72412692-BC17-47B9-A07F-A553958C38B0}" srcOrd="0" destOrd="0" presId="urn:microsoft.com/office/officeart/2005/8/layout/cycle3"/>
    <dgm:cxn modelId="{C7144DBE-B208-4B74-9B18-588625532D43}" srcId="{1C20F04E-BD24-4C50-96A7-71E726FEFCCE}" destId="{CF2FC674-1570-4E05-9936-B245F37C9630}" srcOrd="0" destOrd="0" parTransId="{CA82D4C1-5A85-4B81-84B8-9AC993F0C6D2}" sibTransId="{EC0220A0-3B1C-42E5-A405-E1E8E9363BA2}"/>
    <dgm:cxn modelId="{56DF953D-51F0-41B6-9C5D-75870AD39CA6}" srcId="{1C20F04E-BD24-4C50-96A7-71E726FEFCCE}" destId="{88E124C1-CCE9-4B9B-B06B-9DE8117CFB37}" srcOrd="2" destOrd="0" parTransId="{664AFE3F-05E7-46ED-B680-019768D43113}" sibTransId="{0EB9135B-9BDF-4646-AA9F-2B8AA00DAB21}"/>
    <dgm:cxn modelId="{C481DAC6-C921-4471-AA3C-A2BCA417D3D1}" type="presParOf" srcId="{07692DE8-D03B-42DF-A145-C18E065334FF}" destId="{20502758-9E04-42B1-AFCA-F8AF41827696}" srcOrd="0" destOrd="0" presId="urn:microsoft.com/office/officeart/2005/8/layout/cycle3"/>
    <dgm:cxn modelId="{B108D370-5934-4304-BACB-3F6C3EF75A1A}" type="presParOf" srcId="{20502758-9E04-42B1-AFCA-F8AF41827696}" destId="{BFC9BEBF-6C2B-40BD-A35F-FFB68F644EF9}" srcOrd="0" destOrd="0" presId="urn:microsoft.com/office/officeart/2005/8/layout/cycle3"/>
    <dgm:cxn modelId="{00730038-91DB-4DE3-83F8-E4F36596CBFC}" type="presParOf" srcId="{20502758-9E04-42B1-AFCA-F8AF41827696}" destId="{60E8466E-9FCE-44CC-9382-6065A3B8089C}" srcOrd="1" destOrd="0" presId="urn:microsoft.com/office/officeart/2005/8/layout/cycle3"/>
    <dgm:cxn modelId="{4D77B174-5933-4ECD-A23D-66017EC33EF8}" type="presParOf" srcId="{20502758-9E04-42B1-AFCA-F8AF41827696}" destId="{72412692-BC17-47B9-A07F-A553958C38B0}" srcOrd="2" destOrd="0" presId="urn:microsoft.com/office/officeart/2005/8/layout/cycle3"/>
    <dgm:cxn modelId="{E6F70D2E-AAEC-4A68-AB7C-4ED995A968EE}" type="presParOf" srcId="{20502758-9E04-42B1-AFCA-F8AF41827696}" destId="{CC2926FC-9DBB-4E46-9595-9AF2221228CC}" srcOrd="3" destOrd="0" presId="urn:microsoft.com/office/officeart/2005/8/layout/cycle3"/>
    <dgm:cxn modelId="{A4442FBF-ED1B-49FC-B51E-C0D2A45A65C6}" type="presParOf" srcId="{20502758-9E04-42B1-AFCA-F8AF41827696}" destId="{E52DE879-E7E7-4865-8CDD-01FD7F509FB5}"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EBE4ED2-A40B-4E34-A62E-29A76BBE246A}" type="doc">
      <dgm:prSet loTypeId="urn:microsoft.com/office/officeart/2005/8/layout/target1" loCatId="relationship" qsTypeId="urn:microsoft.com/office/officeart/2005/8/quickstyle/simple1" qsCatId="simple" csTypeId="urn:microsoft.com/office/officeart/2005/8/colors/accent1_2" csCatId="accent1" phldr="1"/>
      <dgm:spPr/>
    </dgm:pt>
    <dgm:pt modelId="{A42D017B-134C-4884-AB98-1C01559792BA}">
      <dgm:prSet phldrT="[Texto]" custT="1"/>
      <dgm:spPr>
        <a:solidFill>
          <a:schemeClr val="bg2"/>
        </a:solidFill>
        <a:ln>
          <a:solidFill>
            <a:schemeClr val="accent1"/>
          </a:solidFill>
        </a:ln>
      </dgm:spPr>
      <dgm:t>
        <a:bodyPr/>
        <a:lstStyle/>
        <a:p>
          <a:pPr algn="ctr"/>
          <a:r>
            <a:rPr lang="es-AR" sz="1800" dirty="0" smtClean="0"/>
            <a:t>Acción de inconstitucionalidad (Art. 227 del </a:t>
          </a:r>
          <a:r>
            <a:rPr lang="es-AR" sz="1800" dirty="0" err="1" smtClean="0"/>
            <a:t>C.P.C.C.yT</a:t>
          </a:r>
          <a:r>
            <a:rPr lang="es-AR" sz="1800" dirty="0" smtClean="0"/>
            <a:t>.)</a:t>
          </a:r>
          <a:endParaRPr lang="es-AR" sz="1800" dirty="0"/>
        </a:p>
      </dgm:t>
    </dgm:pt>
    <dgm:pt modelId="{17940903-3BE1-4A2C-8299-D3C2A0AE0E20}" type="parTrans" cxnId="{A7C2A2FF-5279-4C49-8B7B-4788C67BEA89}">
      <dgm:prSet/>
      <dgm:spPr/>
      <dgm:t>
        <a:bodyPr/>
        <a:lstStyle/>
        <a:p>
          <a:endParaRPr lang="es-AR"/>
        </a:p>
      </dgm:t>
    </dgm:pt>
    <dgm:pt modelId="{78075996-13D6-4D0A-A1BB-40EF20368914}" type="sibTrans" cxnId="{A7C2A2FF-5279-4C49-8B7B-4788C67BEA89}">
      <dgm:prSet/>
      <dgm:spPr/>
      <dgm:t>
        <a:bodyPr/>
        <a:lstStyle/>
        <a:p>
          <a:endParaRPr lang="es-AR"/>
        </a:p>
      </dgm:t>
    </dgm:pt>
    <dgm:pt modelId="{1752F1E9-7B1B-4960-B075-BBEF7AAFB7EA}">
      <dgm:prSet phldrT="[Texto]" custT="1"/>
      <dgm:spPr>
        <a:solidFill>
          <a:schemeClr val="bg2">
            <a:lumMod val="90000"/>
          </a:schemeClr>
        </a:solidFill>
        <a:ln>
          <a:solidFill>
            <a:schemeClr val="accent1"/>
          </a:solidFill>
        </a:ln>
      </dgm:spPr>
      <dgm:t>
        <a:bodyPr/>
        <a:lstStyle/>
        <a:p>
          <a:pPr algn="ctr"/>
          <a:r>
            <a:rPr lang="es-AR" sz="2000" dirty="0" smtClean="0"/>
            <a:t>Acción declarativa (Art. 3 del </a:t>
          </a:r>
          <a:r>
            <a:rPr lang="es-AR" sz="2000" dirty="0" err="1" smtClean="0"/>
            <a:t>C.P.C.C.yT</a:t>
          </a:r>
          <a:r>
            <a:rPr lang="es-AR" sz="2000" dirty="0" smtClean="0"/>
            <a:t>.)</a:t>
          </a:r>
          <a:endParaRPr lang="es-AR" sz="2000" dirty="0"/>
        </a:p>
      </dgm:t>
    </dgm:pt>
    <dgm:pt modelId="{DBFDAF74-8DC1-4A90-B96B-2DECA00ED415}" type="parTrans" cxnId="{22AD6BE7-B491-49D9-9825-D6B7A00326FA}">
      <dgm:prSet/>
      <dgm:spPr/>
      <dgm:t>
        <a:bodyPr/>
        <a:lstStyle/>
        <a:p>
          <a:endParaRPr lang="es-AR"/>
        </a:p>
      </dgm:t>
    </dgm:pt>
    <dgm:pt modelId="{B8B6590F-15FE-4D85-9B65-99F387D971A9}" type="sibTrans" cxnId="{22AD6BE7-B491-49D9-9825-D6B7A00326FA}">
      <dgm:prSet/>
      <dgm:spPr/>
      <dgm:t>
        <a:bodyPr/>
        <a:lstStyle/>
        <a:p>
          <a:endParaRPr lang="es-AR"/>
        </a:p>
      </dgm:t>
    </dgm:pt>
    <dgm:pt modelId="{AB55D394-5B7D-493C-8D7B-916BE71B9F96}" type="pres">
      <dgm:prSet presAssocID="{0EBE4ED2-A40B-4E34-A62E-29A76BBE246A}" presName="composite" presStyleCnt="0">
        <dgm:presLayoutVars>
          <dgm:chMax val="5"/>
          <dgm:dir/>
          <dgm:resizeHandles val="exact"/>
        </dgm:presLayoutVars>
      </dgm:prSet>
      <dgm:spPr/>
    </dgm:pt>
    <dgm:pt modelId="{0F8C5DFF-9DF1-4918-A617-C2D9A1FD7810}" type="pres">
      <dgm:prSet presAssocID="{A42D017B-134C-4884-AB98-1C01559792BA}" presName="circle1" presStyleLbl="lnNode1" presStyleIdx="0" presStyleCnt="2"/>
      <dgm:spPr>
        <a:solidFill>
          <a:srgbClr val="00B0F0"/>
        </a:solidFill>
      </dgm:spPr>
    </dgm:pt>
    <dgm:pt modelId="{7D2A120D-20CF-4504-A9B9-7F1B5238577A}" type="pres">
      <dgm:prSet presAssocID="{A42D017B-134C-4884-AB98-1C01559792BA}" presName="text1" presStyleLbl="revTx" presStyleIdx="0" presStyleCnt="2" custScaleX="168286" custScaleY="61012" custLinFactNeighborX="34160" custLinFactNeighborY="-7263">
        <dgm:presLayoutVars>
          <dgm:bulletEnabled val="1"/>
        </dgm:presLayoutVars>
      </dgm:prSet>
      <dgm:spPr/>
      <dgm:t>
        <a:bodyPr/>
        <a:lstStyle/>
        <a:p>
          <a:endParaRPr lang="es-AR"/>
        </a:p>
      </dgm:t>
    </dgm:pt>
    <dgm:pt modelId="{3157699D-AC74-4C64-B5BF-7C4383119478}" type="pres">
      <dgm:prSet presAssocID="{A42D017B-134C-4884-AB98-1C01559792BA}" presName="line1" presStyleLbl="callout" presStyleIdx="0" presStyleCnt="4"/>
      <dgm:spPr/>
    </dgm:pt>
    <dgm:pt modelId="{004A8E23-754E-410B-8A4E-506850AD9E04}" type="pres">
      <dgm:prSet presAssocID="{A42D017B-134C-4884-AB98-1C01559792BA}" presName="d1" presStyleLbl="callout" presStyleIdx="1" presStyleCnt="4"/>
      <dgm:spPr/>
    </dgm:pt>
    <dgm:pt modelId="{AD5F1ACC-84D7-4D11-BCA3-32D29E68D14B}" type="pres">
      <dgm:prSet presAssocID="{1752F1E9-7B1B-4960-B075-BBEF7AAFB7EA}" presName="circle2" presStyleLbl="lnNode1" presStyleIdx="1" presStyleCnt="2"/>
      <dgm:spPr/>
    </dgm:pt>
    <dgm:pt modelId="{D0BE1E12-69C5-46B4-AED7-A458CA262B89}" type="pres">
      <dgm:prSet presAssocID="{1752F1E9-7B1B-4960-B075-BBEF7AAFB7EA}" presName="text2" presStyleLbl="revTx" presStyleIdx="1" presStyleCnt="2" custScaleX="126830" custScaleY="78252" custLinFactNeighborY="40621">
        <dgm:presLayoutVars>
          <dgm:bulletEnabled val="1"/>
        </dgm:presLayoutVars>
      </dgm:prSet>
      <dgm:spPr/>
      <dgm:t>
        <a:bodyPr/>
        <a:lstStyle/>
        <a:p>
          <a:endParaRPr lang="es-AR"/>
        </a:p>
      </dgm:t>
    </dgm:pt>
    <dgm:pt modelId="{E15093DD-5962-4BB3-BD98-D985831283F7}" type="pres">
      <dgm:prSet presAssocID="{1752F1E9-7B1B-4960-B075-BBEF7AAFB7EA}" presName="line2" presStyleLbl="callout" presStyleIdx="2" presStyleCnt="4"/>
      <dgm:spPr/>
    </dgm:pt>
    <dgm:pt modelId="{E2838720-BD71-4B02-9840-7D4CBB27AF4F}" type="pres">
      <dgm:prSet presAssocID="{1752F1E9-7B1B-4960-B075-BBEF7AAFB7EA}" presName="d2" presStyleLbl="callout" presStyleIdx="3" presStyleCnt="4"/>
      <dgm:spPr/>
    </dgm:pt>
  </dgm:ptLst>
  <dgm:cxnLst>
    <dgm:cxn modelId="{22AD6BE7-B491-49D9-9825-D6B7A00326FA}" srcId="{0EBE4ED2-A40B-4E34-A62E-29A76BBE246A}" destId="{1752F1E9-7B1B-4960-B075-BBEF7AAFB7EA}" srcOrd="1" destOrd="0" parTransId="{DBFDAF74-8DC1-4A90-B96B-2DECA00ED415}" sibTransId="{B8B6590F-15FE-4D85-9B65-99F387D971A9}"/>
    <dgm:cxn modelId="{D49C9D19-4965-4C4F-BEF7-E4F3BDEB0B5E}" type="presOf" srcId="{A42D017B-134C-4884-AB98-1C01559792BA}" destId="{7D2A120D-20CF-4504-A9B9-7F1B5238577A}" srcOrd="0" destOrd="0" presId="urn:microsoft.com/office/officeart/2005/8/layout/target1"/>
    <dgm:cxn modelId="{A7C2A2FF-5279-4C49-8B7B-4788C67BEA89}" srcId="{0EBE4ED2-A40B-4E34-A62E-29A76BBE246A}" destId="{A42D017B-134C-4884-AB98-1C01559792BA}" srcOrd="0" destOrd="0" parTransId="{17940903-3BE1-4A2C-8299-D3C2A0AE0E20}" sibTransId="{78075996-13D6-4D0A-A1BB-40EF20368914}"/>
    <dgm:cxn modelId="{E30B7D71-F38E-4545-ABDD-2CDAF622CE72}" type="presOf" srcId="{1752F1E9-7B1B-4960-B075-BBEF7AAFB7EA}" destId="{D0BE1E12-69C5-46B4-AED7-A458CA262B89}" srcOrd="0" destOrd="0" presId="urn:microsoft.com/office/officeart/2005/8/layout/target1"/>
    <dgm:cxn modelId="{75F44B8D-B661-4983-A4E6-4FC045738F22}" type="presOf" srcId="{0EBE4ED2-A40B-4E34-A62E-29A76BBE246A}" destId="{AB55D394-5B7D-493C-8D7B-916BE71B9F96}" srcOrd="0" destOrd="0" presId="urn:microsoft.com/office/officeart/2005/8/layout/target1"/>
    <dgm:cxn modelId="{2EF73E84-6067-4B77-B150-8845976074F5}" type="presParOf" srcId="{AB55D394-5B7D-493C-8D7B-916BE71B9F96}" destId="{0F8C5DFF-9DF1-4918-A617-C2D9A1FD7810}" srcOrd="0" destOrd="0" presId="urn:microsoft.com/office/officeart/2005/8/layout/target1"/>
    <dgm:cxn modelId="{55A199E3-2230-4CEE-B90C-7CB6C9C0789C}" type="presParOf" srcId="{AB55D394-5B7D-493C-8D7B-916BE71B9F96}" destId="{7D2A120D-20CF-4504-A9B9-7F1B5238577A}" srcOrd="1" destOrd="0" presId="urn:microsoft.com/office/officeart/2005/8/layout/target1"/>
    <dgm:cxn modelId="{BC15D348-B587-4F45-BDB5-D0A1231D24A4}" type="presParOf" srcId="{AB55D394-5B7D-493C-8D7B-916BE71B9F96}" destId="{3157699D-AC74-4C64-B5BF-7C4383119478}" srcOrd="2" destOrd="0" presId="urn:microsoft.com/office/officeart/2005/8/layout/target1"/>
    <dgm:cxn modelId="{D018CB63-7988-44C3-A46C-2D605A9A1EE1}" type="presParOf" srcId="{AB55D394-5B7D-493C-8D7B-916BE71B9F96}" destId="{004A8E23-754E-410B-8A4E-506850AD9E04}" srcOrd="3" destOrd="0" presId="urn:microsoft.com/office/officeart/2005/8/layout/target1"/>
    <dgm:cxn modelId="{B40DA585-F91E-4D85-910D-0BBAEB8138B4}" type="presParOf" srcId="{AB55D394-5B7D-493C-8D7B-916BE71B9F96}" destId="{AD5F1ACC-84D7-4D11-BCA3-32D29E68D14B}" srcOrd="4" destOrd="0" presId="urn:microsoft.com/office/officeart/2005/8/layout/target1"/>
    <dgm:cxn modelId="{959E9AFC-CFAA-444B-9E12-71E5041EBB9F}" type="presParOf" srcId="{AB55D394-5B7D-493C-8D7B-916BE71B9F96}" destId="{D0BE1E12-69C5-46B4-AED7-A458CA262B89}" srcOrd="5" destOrd="0" presId="urn:microsoft.com/office/officeart/2005/8/layout/target1"/>
    <dgm:cxn modelId="{09C87376-C829-4809-A3CA-5FD5320A1F33}" type="presParOf" srcId="{AB55D394-5B7D-493C-8D7B-916BE71B9F96}" destId="{E15093DD-5962-4BB3-BD98-D985831283F7}" srcOrd="6" destOrd="0" presId="urn:microsoft.com/office/officeart/2005/8/layout/target1"/>
    <dgm:cxn modelId="{B7657EFD-2516-4D2E-ACC0-DF1695B86FD6}" type="presParOf" srcId="{AB55D394-5B7D-493C-8D7B-916BE71B9F96}" destId="{E2838720-BD71-4B02-9840-7D4CBB27AF4F}" srcOrd="7"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8D7DCB0-F7A4-4E44-8409-0A00F019C7D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AR"/>
        </a:p>
      </dgm:t>
    </dgm:pt>
    <dgm:pt modelId="{AD61A28E-8CED-4950-84A4-0E536B9B23C9}">
      <dgm:prSet phldrT="[Texto]"/>
      <dgm:spPr/>
      <dgm:t>
        <a:bodyPr/>
        <a:lstStyle/>
        <a:p>
          <a:r>
            <a:rPr lang="es-AR" dirty="0" smtClean="0"/>
            <a:t>1</a:t>
          </a:r>
          <a:endParaRPr lang="es-AR" dirty="0"/>
        </a:p>
      </dgm:t>
    </dgm:pt>
    <dgm:pt modelId="{EB94EC0A-94E5-497B-A1FD-C593C9F316E1}" type="parTrans" cxnId="{F767ED01-E4EA-4EF7-9E54-E41B8EDBB496}">
      <dgm:prSet/>
      <dgm:spPr/>
      <dgm:t>
        <a:bodyPr/>
        <a:lstStyle/>
        <a:p>
          <a:endParaRPr lang="es-AR"/>
        </a:p>
      </dgm:t>
    </dgm:pt>
    <dgm:pt modelId="{8D8B9237-FEFC-4687-A01E-A337F62EF288}" type="sibTrans" cxnId="{F767ED01-E4EA-4EF7-9E54-E41B8EDBB496}">
      <dgm:prSet/>
      <dgm:spPr/>
      <dgm:t>
        <a:bodyPr/>
        <a:lstStyle/>
        <a:p>
          <a:endParaRPr lang="es-AR"/>
        </a:p>
      </dgm:t>
    </dgm:pt>
    <dgm:pt modelId="{6C42EAE6-F4A3-4637-A08C-BD6DBBC873EE}">
      <dgm:prSet phldrT="[Texto]"/>
      <dgm:spPr>
        <a:solidFill>
          <a:schemeClr val="bg1"/>
        </a:solidFill>
        <a:ln w="57150">
          <a:solidFill>
            <a:schemeClr val="accent1">
              <a:alpha val="90000"/>
            </a:schemeClr>
          </a:solidFill>
        </a:ln>
      </dgm:spPr>
      <dgm:t>
        <a:bodyPr/>
        <a:lstStyle/>
        <a:p>
          <a:r>
            <a:rPr lang="es-AR" dirty="0" smtClean="0"/>
            <a:t>La interpretación de este instituto debe ser amplia, pues tiene una finalidad preventiva…</a:t>
          </a:r>
          <a:endParaRPr lang="es-AR" dirty="0"/>
        </a:p>
      </dgm:t>
    </dgm:pt>
    <dgm:pt modelId="{5907C977-64D1-4BBB-8620-32A222F2B23D}" type="parTrans" cxnId="{47C5D4EE-D41D-4E4B-9DB5-E847FBF21691}">
      <dgm:prSet/>
      <dgm:spPr/>
      <dgm:t>
        <a:bodyPr/>
        <a:lstStyle/>
        <a:p>
          <a:endParaRPr lang="es-AR"/>
        </a:p>
      </dgm:t>
    </dgm:pt>
    <dgm:pt modelId="{0C459425-F9BB-4C26-99B9-A2D95E8DACF2}" type="sibTrans" cxnId="{47C5D4EE-D41D-4E4B-9DB5-E847FBF21691}">
      <dgm:prSet/>
      <dgm:spPr/>
      <dgm:t>
        <a:bodyPr/>
        <a:lstStyle/>
        <a:p>
          <a:endParaRPr lang="es-AR"/>
        </a:p>
      </dgm:t>
    </dgm:pt>
    <dgm:pt modelId="{B3A67F79-5D73-4529-91A2-C15F25F8ED21}">
      <dgm:prSet phldrT="[Texto]"/>
      <dgm:spPr/>
      <dgm:t>
        <a:bodyPr/>
        <a:lstStyle/>
        <a:p>
          <a:r>
            <a:rPr lang="es-AR" dirty="0" smtClean="0"/>
            <a:t>2</a:t>
          </a:r>
          <a:endParaRPr lang="es-AR" dirty="0"/>
        </a:p>
      </dgm:t>
    </dgm:pt>
    <dgm:pt modelId="{7CEDFC1C-C6B6-48D9-9AD1-B6E450132DA2}" type="parTrans" cxnId="{38EB3A02-4F52-4189-94E8-1841BDC39273}">
      <dgm:prSet/>
      <dgm:spPr/>
      <dgm:t>
        <a:bodyPr/>
        <a:lstStyle/>
        <a:p>
          <a:endParaRPr lang="es-AR"/>
        </a:p>
      </dgm:t>
    </dgm:pt>
    <dgm:pt modelId="{79D53010-00EE-4AA4-8F76-6AE0DC676E1D}" type="sibTrans" cxnId="{38EB3A02-4F52-4189-94E8-1841BDC39273}">
      <dgm:prSet/>
      <dgm:spPr/>
      <dgm:t>
        <a:bodyPr/>
        <a:lstStyle/>
        <a:p>
          <a:endParaRPr lang="es-AR"/>
        </a:p>
      </dgm:t>
    </dgm:pt>
    <dgm:pt modelId="{C7FA3747-7C53-4109-ADA2-591B0314FA3D}">
      <dgm:prSet phldrT="[Texto]"/>
      <dgm:spPr>
        <a:solidFill>
          <a:schemeClr val="bg1"/>
        </a:solidFill>
        <a:ln w="57150">
          <a:solidFill>
            <a:schemeClr val="accent1">
              <a:alpha val="90000"/>
            </a:schemeClr>
          </a:solidFill>
        </a:ln>
      </dgm:spPr>
      <dgm:t>
        <a:bodyPr/>
        <a:lstStyle/>
        <a:p>
          <a:r>
            <a:rPr lang="es-AR" dirty="0" smtClean="0"/>
            <a:t>Si existe otro remedio procesal para solucionar el caso, aquel debe ser eficaz al punto de lograr "poner coto a la cuestión inmediatamente“… </a:t>
          </a:r>
          <a:endParaRPr lang="es-AR" dirty="0"/>
        </a:p>
      </dgm:t>
    </dgm:pt>
    <dgm:pt modelId="{5490BA35-52AB-47FA-A4CA-59E6BB21F8A2}" type="parTrans" cxnId="{CEFF5176-EA11-4FB0-A479-B1CA486C3825}">
      <dgm:prSet/>
      <dgm:spPr/>
      <dgm:t>
        <a:bodyPr/>
        <a:lstStyle/>
        <a:p>
          <a:endParaRPr lang="es-AR"/>
        </a:p>
      </dgm:t>
    </dgm:pt>
    <dgm:pt modelId="{463510EF-ED43-4244-A8C5-9AB3A823C3F7}" type="sibTrans" cxnId="{CEFF5176-EA11-4FB0-A479-B1CA486C3825}">
      <dgm:prSet/>
      <dgm:spPr/>
      <dgm:t>
        <a:bodyPr/>
        <a:lstStyle/>
        <a:p>
          <a:endParaRPr lang="es-AR"/>
        </a:p>
      </dgm:t>
    </dgm:pt>
    <dgm:pt modelId="{509628BD-9DCF-46A0-B252-984789E35516}">
      <dgm:prSet phldrT="[Texto]"/>
      <dgm:spPr/>
      <dgm:t>
        <a:bodyPr/>
        <a:lstStyle/>
        <a:p>
          <a:r>
            <a:rPr lang="es-AR" dirty="0" smtClean="0"/>
            <a:t>3</a:t>
          </a:r>
          <a:endParaRPr lang="es-AR" dirty="0"/>
        </a:p>
      </dgm:t>
    </dgm:pt>
    <dgm:pt modelId="{DC33113A-E46B-4BB3-AD48-CA5EEC7D8F9E}" type="parTrans" cxnId="{4E17CDB9-38D6-43D9-A9B2-CB25834D83F3}">
      <dgm:prSet/>
      <dgm:spPr/>
      <dgm:t>
        <a:bodyPr/>
        <a:lstStyle/>
        <a:p>
          <a:endParaRPr lang="es-AR"/>
        </a:p>
      </dgm:t>
    </dgm:pt>
    <dgm:pt modelId="{F020104D-EC46-454C-A3BC-EF9123AACD96}" type="sibTrans" cxnId="{4E17CDB9-38D6-43D9-A9B2-CB25834D83F3}">
      <dgm:prSet/>
      <dgm:spPr/>
      <dgm:t>
        <a:bodyPr/>
        <a:lstStyle/>
        <a:p>
          <a:endParaRPr lang="es-AR"/>
        </a:p>
      </dgm:t>
    </dgm:pt>
    <dgm:pt modelId="{78C0B517-E5B5-4B8C-8688-EBDC567C03E0}">
      <dgm:prSet phldrT="[Texto]"/>
      <dgm:spPr>
        <a:solidFill>
          <a:schemeClr val="bg1"/>
        </a:solidFill>
        <a:ln w="57150">
          <a:solidFill>
            <a:schemeClr val="accent1">
              <a:alpha val="90000"/>
            </a:schemeClr>
          </a:solidFill>
        </a:ln>
      </dgm:spPr>
      <dgm:t>
        <a:bodyPr/>
        <a:lstStyle/>
        <a:p>
          <a:r>
            <a:rPr lang="es-AR" dirty="0" smtClean="0"/>
            <a:t>En caso de duda, habrá de estarse a la procedencia de la acción, teniéndose como único límite el derecho de defensa de quien pudiere verse perjudicado…</a:t>
          </a:r>
          <a:endParaRPr lang="es-AR" dirty="0"/>
        </a:p>
      </dgm:t>
    </dgm:pt>
    <dgm:pt modelId="{5D5277A1-FC2E-437E-869C-BA0453EFF226}" type="parTrans" cxnId="{724EE483-AC20-4109-BB26-4CDCDA5AD322}">
      <dgm:prSet/>
      <dgm:spPr/>
      <dgm:t>
        <a:bodyPr/>
        <a:lstStyle/>
        <a:p>
          <a:endParaRPr lang="es-AR"/>
        </a:p>
      </dgm:t>
    </dgm:pt>
    <dgm:pt modelId="{5357B7EB-4466-4D75-A7A0-4B94B6FDE421}" type="sibTrans" cxnId="{724EE483-AC20-4109-BB26-4CDCDA5AD322}">
      <dgm:prSet/>
      <dgm:spPr/>
      <dgm:t>
        <a:bodyPr/>
        <a:lstStyle/>
        <a:p>
          <a:endParaRPr lang="es-AR"/>
        </a:p>
      </dgm:t>
    </dgm:pt>
    <dgm:pt modelId="{38833613-6270-4947-AB3D-8ED880A052E2}">
      <dgm:prSet phldrT="[Texto]"/>
      <dgm:spPr/>
      <dgm:t>
        <a:bodyPr/>
        <a:lstStyle/>
        <a:p>
          <a:r>
            <a:rPr lang="es-AR" dirty="0" smtClean="0"/>
            <a:t>4</a:t>
          </a:r>
          <a:endParaRPr lang="es-AR" dirty="0"/>
        </a:p>
      </dgm:t>
    </dgm:pt>
    <dgm:pt modelId="{E86D8CDF-71D8-4BBB-B43E-AA90B73DA3A1}" type="parTrans" cxnId="{EC57B75D-632C-463B-8DB2-8ED297313C44}">
      <dgm:prSet/>
      <dgm:spPr/>
      <dgm:t>
        <a:bodyPr/>
        <a:lstStyle/>
        <a:p>
          <a:endParaRPr lang="es-AR"/>
        </a:p>
      </dgm:t>
    </dgm:pt>
    <dgm:pt modelId="{5B6144F0-9AAE-4F7B-BC3C-CC2B8A8E183F}" type="sibTrans" cxnId="{EC57B75D-632C-463B-8DB2-8ED297313C44}">
      <dgm:prSet/>
      <dgm:spPr/>
      <dgm:t>
        <a:bodyPr/>
        <a:lstStyle/>
        <a:p>
          <a:endParaRPr lang="es-AR"/>
        </a:p>
      </dgm:t>
    </dgm:pt>
    <dgm:pt modelId="{A906FE2C-33D8-4FDE-AD2A-92E117D2D3EB}">
      <dgm:prSet phldrT="[Texto]"/>
      <dgm:spPr>
        <a:solidFill>
          <a:schemeClr val="bg1"/>
        </a:solidFill>
        <a:ln w="57150">
          <a:solidFill>
            <a:schemeClr val="accent1">
              <a:alpha val="90000"/>
            </a:schemeClr>
          </a:solidFill>
        </a:ln>
      </dgm:spPr>
      <dgm:t>
        <a:bodyPr/>
        <a:lstStyle/>
        <a:p>
          <a:r>
            <a:rPr lang="es-AR" dirty="0" smtClean="0"/>
            <a:t>Hay que evaluar cada caso particular contemplando ante todo, cuales son los derechos involucrados y los valores en juego…</a:t>
          </a:r>
          <a:endParaRPr lang="es-AR" dirty="0"/>
        </a:p>
      </dgm:t>
    </dgm:pt>
    <dgm:pt modelId="{C418FC83-4653-41E2-8385-8A1F7854C972}" type="parTrans" cxnId="{1E0FCB99-542D-43E8-8880-29C55B39E98E}">
      <dgm:prSet/>
      <dgm:spPr/>
      <dgm:t>
        <a:bodyPr/>
        <a:lstStyle/>
        <a:p>
          <a:endParaRPr lang="es-AR"/>
        </a:p>
      </dgm:t>
    </dgm:pt>
    <dgm:pt modelId="{1CAAD0BC-7DCB-4BD6-A0DC-984CC37125EF}" type="sibTrans" cxnId="{1E0FCB99-542D-43E8-8880-29C55B39E98E}">
      <dgm:prSet/>
      <dgm:spPr/>
      <dgm:t>
        <a:bodyPr/>
        <a:lstStyle/>
        <a:p>
          <a:endParaRPr lang="es-AR"/>
        </a:p>
      </dgm:t>
    </dgm:pt>
    <dgm:pt modelId="{5E9A7591-E2D9-4C81-84FF-2B9CCD466148}" type="pres">
      <dgm:prSet presAssocID="{A8D7DCB0-F7A4-4E44-8409-0A00F019C7DA}" presName="Name0" presStyleCnt="0">
        <dgm:presLayoutVars>
          <dgm:dir/>
          <dgm:animLvl val="lvl"/>
          <dgm:resizeHandles val="exact"/>
        </dgm:presLayoutVars>
      </dgm:prSet>
      <dgm:spPr/>
      <dgm:t>
        <a:bodyPr/>
        <a:lstStyle/>
        <a:p>
          <a:endParaRPr lang="es-AR"/>
        </a:p>
      </dgm:t>
    </dgm:pt>
    <dgm:pt modelId="{9CB8267C-CAD4-47A8-AB70-E5379CDD282D}" type="pres">
      <dgm:prSet presAssocID="{AD61A28E-8CED-4950-84A4-0E536B9B23C9}" presName="linNode" presStyleCnt="0"/>
      <dgm:spPr/>
    </dgm:pt>
    <dgm:pt modelId="{2A123D1F-0FAA-44B4-8990-FEA928773E00}" type="pres">
      <dgm:prSet presAssocID="{AD61A28E-8CED-4950-84A4-0E536B9B23C9}" presName="parentText" presStyleLbl="node1" presStyleIdx="0" presStyleCnt="4" custScaleX="59654">
        <dgm:presLayoutVars>
          <dgm:chMax val="1"/>
          <dgm:bulletEnabled val="1"/>
        </dgm:presLayoutVars>
      </dgm:prSet>
      <dgm:spPr/>
      <dgm:t>
        <a:bodyPr/>
        <a:lstStyle/>
        <a:p>
          <a:endParaRPr lang="es-AR"/>
        </a:p>
      </dgm:t>
    </dgm:pt>
    <dgm:pt modelId="{91F6F775-3D60-426D-B3FA-892E0FB69D71}" type="pres">
      <dgm:prSet presAssocID="{AD61A28E-8CED-4950-84A4-0E536B9B23C9}" presName="descendantText" presStyleLbl="alignAccFollowNode1" presStyleIdx="0" presStyleCnt="4">
        <dgm:presLayoutVars>
          <dgm:bulletEnabled val="1"/>
        </dgm:presLayoutVars>
      </dgm:prSet>
      <dgm:spPr/>
      <dgm:t>
        <a:bodyPr/>
        <a:lstStyle/>
        <a:p>
          <a:endParaRPr lang="es-AR"/>
        </a:p>
      </dgm:t>
    </dgm:pt>
    <dgm:pt modelId="{D54BF735-DF91-416E-9F9A-EFE898C28CCB}" type="pres">
      <dgm:prSet presAssocID="{8D8B9237-FEFC-4687-A01E-A337F62EF288}" presName="sp" presStyleCnt="0"/>
      <dgm:spPr/>
    </dgm:pt>
    <dgm:pt modelId="{D9D01461-2C4A-4F24-87C9-ADFB3DA0C10B}" type="pres">
      <dgm:prSet presAssocID="{B3A67F79-5D73-4529-91A2-C15F25F8ED21}" presName="linNode" presStyleCnt="0"/>
      <dgm:spPr/>
    </dgm:pt>
    <dgm:pt modelId="{953632EA-0F93-478C-A0DC-2E794C1B90EB}" type="pres">
      <dgm:prSet presAssocID="{B3A67F79-5D73-4529-91A2-C15F25F8ED21}" presName="parentText" presStyleLbl="node1" presStyleIdx="1" presStyleCnt="4" custScaleX="59654">
        <dgm:presLayoutVars>
          <dgm:chMax val="1"/>
          <dgm:bulletEnabled val="1"/>
        </dgm:presLayoutVars>
      </dgm:prSet>
      <dgm:spPr/>
      <dgm:t>
        <a:bodyPr/>
        <a:lstStyle/>
        <a:p>
          <a:endParaRPr lang="es-AR"/>
        </a:p>
      </dgm:t>
    </dgm:pt>
    <dgm:pt modelId="{0705F7A6-1E1B-4867-A293-15A13D0ADD04}" type="pres">
      <dgm:prSet presAssocID="{B3A67F79-5D73-4529-91A2-C15F25F8ED21}" presName="descendantText" presStyleLbl="alignAccFollowNode1" presStyleIdx="1" presStyleCnt="4">
        <dgm:presLayoutVars>
          <dgm:bulletEnabled val="1"/>
        </dgm:presLayoutVars>
      </dgm:prSet>
      <dgm:spPr/>
      <dgm:t>
        <a:bodyPr/>
        <a:lstStyle/>
        <a:p>
          <a:endParaRPr lang="es-AR"/>
        </a:p>
      </dgm:t>
    </dgm:pt>
    <dgm:pt modelId="{D485FC91-2884-4D55-A94C-9DF65C5C851D}" type="pres">
      <dgm:prSet presAssocID="{79D53010-00EE-4AA4-8F76-6AE0DC676E1D}" presName="sp" presStyleCnt="0"/>
      <dgm:spPr/>
    </dgm:pt>
    <dgm:pt modelId="{CD6B1AB5-0DC9-4212-A56E-98DAEEFBAA92}" type="pres">
      <dgm:prSet presAssocID="{509628BD-9DCF-46A0-B252-984789E35516}" presName="linNode" presStyleCnt="0"/>
      <dgm:spPr/>
    </dgm:pt>
    <dgm:pt modelId="{58F3A681-E74B-4C00-AA02-468FA53B9272}" type="pres">
      <dgm:prSet presAssocID="{509628BD-9DCF-46A0-B252-984789E35516}" presName="parentText" presStyleLbl="node1" presStyleIdx="2" presStyleCnt="4" custScaleX="59654">
        <dgm:presLayoutVars>
          <dgm:chMax val="1"/>
          <dgm:bulletEnabled val="1"/>
        </dgm:presLayoutVars>
      </dgm:prSet>
      <dgm:spPr/>
      <dgm:t>
        <a:bodyPr/>
        <a:lstStyle/>
        <a:p>
          <a:endParaRPr lang="es-AR"/>
        </a:p>
      </dgm:t>
    </dgm:pt>
    <dgm:pt modelId="{11927499-4256-491F-96AA-4789D0043B7D}" type="pres">
      <dgm:prSet presAssocID="{509628BD-9DCF-46A0-B252-984789E35516}" presName="descendantText" presStyleLbl="alignAccFollowNode1" presStyleIdx="2" presStyleCnt="4">
        <dgm:presLayoutVars>
          <dgm:bulletEnabled val="1"/>
        </dgm:presLayoutVars>
      </dgm:prSet>
      <dgm:spPr/>
      <dgm:t>
        <a:bodyPr/>
        <a:lstStyle/>
        <a:p>
          <a:endParaRPr lang="es-AR"/>
        </a:p>
      </dgm:t>
    </dgm:pt>
    <dgm:pt modelId="{59E57E22-9A3A-4450-9180-6FE5D4D06BCC}" type="pres">
      <dgm:prSet presAssocID="{F020104D-EC46-454C-A3BC-EF9123AACD96}" presName="sp" presStyleCnt="0"/>
      <dgm:spPr/>
    </dgm:pt>
    <dgm:pt modelId="{A89D65C1-42D1-4337-A047-019D7A46C58C}" type="pres">
      <dgm:prSet presAssocID="{38833613-6270-4947-AB3D-8ED880A052E2}" presName="linNode" presStyleCnt="0"/>
      <dgm:spPr/>
    </dgm:pt>
    <dgm:pt modelId="{B25CB1AF-AB6F-440C-BBA8-1E50108DE9BC}" type="pres">
      <dgm:prSet presAssocID="{38833613-6270-4947-AB3D-8ED880A052E2}" presName="parentText" presStyleLbl="node1" presStyleIdx="3" presStyleCnt="4" custScaleX="59654">
        <dgm:presLayoutVars>
          <dgm:chMax val="1"/>
          <dgm:bulletEnabled val="1"/>
        </dgm:presLayoutVars>
      </dgm:prSet>
      <dgm:spPr/>
      <dgm:t>
        <a:bodyPr/>
        <a:lstStyle/>
        <a:p>
          <a:endParaRPr lang="es-AR"/>
        </a:p>
      </dgm:t>
    </dgm:pt>
    <dgm:pt modelId="{BA578CE9-351C-45CF-9075-BB52B24FCF40}" type="pres">
      <dgm:prSet presAssocID="{38833613-6270-4947-AB3D-8ED880A052E2}" presName="descendantText" presStyleLbl="alignAccFollowNode1" presStyleIdx="3" presStyleCnt="4">
        <dgm:presLayoutVars>
          <dgm:bulletEnabled val="1"/>
        </dgm:presLayoutVars>
      </dgm:prSet>
      <dgm:spPr/>
      <dgm:t>
        <a:bodyPr/>
        <a:lstStyle/>
        <a:p>
          <a:endParaRPr lang="es-AR"/>
        </a:p>
      </dgm:t>
    </dgm:pt>
  </dgm:ptLst>
  <dgm:cxnLst>
    <dgm:cxn modelId="{92D17080-3FBB-43F1-8B00-7B2869BB08E7}" type="presOf" srcId="{B3A67F79-5D73-4529-91A2-C15F25F8ED21}" destId="{953632EA-0F93-478C-A0DC-2E794C1B90EB}" srcOrd="0" destOrd="0" presId="urn:microsoft.com/office/officeart/2005/8/layout/vList5"/>
    <dgm:cxn modelId="{C105F1A7-E96B-41B1-A769-D2C4E1268885}" type="presOf" srcId="{509628BD-9DCF-46A0-B252-984789E35516}" destId="{58F3A681-E74B-4C00-AA02-468FA53B9272}" srcOrd="0" destOrd="0" presId="urn:microsoft.com/office/officeart/2005/8/layout/vList5"/>
    <dgm:cxn modelId="{A0766D87-D032-440F-B2C8-C8AF18FA02BA}" type="presOf" srcId="{A8D7DCB0-F7A4-4E44-8409-0A00F019C7DA}" destId="{5E9A7591-E2D9-4C81-84FF-2B9CCD466148}" srcOrd="0" destOrd="0" presId="urn:microsoft.com/office/officeart/2005/8/layout/vList5"/>
    <dgm:cxn modelId="{CEFF5176-EA11-4FB0-A479-B1CA486C3825}" srcId="{B3A67F79-5D73-4529-91A2-C15F25F8ED21}" destId="{C7FA3747-7C53-4109-ADA2-591B0314FA3D}" srcOrd="0" destOrd="0" parTransId="{5490BA35-52AB-47FA-A4CA-59E6BB21F8A2}" sibTransId="{463510EF-ED43-4244-A8C5-9AB3A823C3F7}"/>
    <dgm:cxn modelId="{F8319EBA-A12B-46ED-9A9C-E9FBC0E99EF2}" type="presOf" srcId="{38833613-6270-4947-AB3D-8ED880A052E2}" destId="{B25CB1AF-AB6F-440C-BBA8-1E50108DE9BC}" srcOrd="0" destOrd="0" presId="urn:microsoft.com/office/officeart/2005/8/layout/vList5"/>
    <dgm:cxn modelId="{4E17CDB9-38D6-43D9-A9B2-CB25834D83F3}" srcId="{A8D7DCB0-F7A4-4E44-8409-0A00F019C7DA}" destId="{509628BD-9DCF-46A0-B252-984789E35516}" srcOrd="2" destOrd="0" parTransId="{DC33113A-E46B-4BB3-AD48-CA5EEC7D8F9E}" sibTransId="{F020104D-EC46-454C-A3BC-EF9123AACD96}"/>
    <dgm:cxn modelId="{2FA7A234-5C84-45DC-9CCC-B46A4EC526FA}" type="presOf" srcId="{A906FE2C-33D8-4FDE-AD2A-92E117D2D3EB}" destId="{BA578CE9-351C-45CF-9075-BB52B24FCF40}" srcOrd="0" destOrd="0" presId="urn:microsoft.com/office/officeart/2005/8/layout/vList5"/>
    <dgm:cxn modelId="{724EE483-AC20-4109-BB26-4CDCDA5AD322}" srcId="{509628BD-9DCF-46A0-B252-984789E35516}" destId="{78C0B517-E5B5-4B8C-8688-EBDC567C03E0}" srcOrd="0" destOrd="0" parTransId="{5D5277A1-FC2E-437E-869C-BA0453EFF226}" sibTransId="{5357B7EB-4466-4D75-A7A0-4B94B6FDE421}"/>
    <dgm:cxn modelId="{F767ED01-E4EA-4EF7-9E54-E41B8EDBB496}" srcId="{A8D7DCB0-F7A4-4E44-8409-0A00F019C7DA}" destId="{AD61A28E-8CED-4950-84A4-0E536B9B23C9}" srcOrd="0" destOrd="0" parTransId="{EB94EC0A-94E5-497B-A1FD-C593C9F316E1}" sibTransId="{8D8B9237-FEFC-4687-A01E-A337F62EF288}"/>
    <dgm:cxn modelId="{D4D7AD33-F4BA-40E1-8B47-542381A96495}" type="presOf" srcId="{6C42EAE6-F4A3-4637-A08C-BD6DBBC873EE}" destId="{91F6F775-3D60-426D-B3FA-892E0FB69D71}" srcOrd="0" destOrd="0" presId="urn:microsoft.com/office/officeart/2005/8/layout/vList5"/>
    <dgm:cxn modelId="{34FA58B7-D5F1-4420-8948-878D21A9A36C}" type="presOf" srcId="{C7FA3747-7C53-4109-ADA2-591B0314FA3D}" destId="{0705F7A6-1E1B-4867-A293-15A13D0ADD04}" srcOrd="0" destOrd="0" presId="urn:microsoft.com/office/officeart/2005/8/layout/vList5"/>
    <dgm:cxn modelId="{38EB3A02-4F52-4189-94E8-1841BDC39273}" srcId="{A8D7DCB0-F7A4-4E44-8409-0A00F019C7DA}" destId="{B3A67F79-5D73-4529-91A2-C15F25F8ED21}" srcOrd="1" destOrd="0" parTransId="{7CEDFC1C-C6B6-48D9-9AD1-B6E450132DA2}" sibTransId="{79D53010-00EE-4AA4-8F76-6AE0DC676E1D}"/>
    <dgm:cxn modelId="{1192D96A-7DE9-42F4-AE04-EE77D21E7695}" type="presOf" srcId="{78C0B517-E5B5-4B8C-8688-EBDC567C03E0}" destId="{11927499-4256-491F-96AA-4789D0043B7D}" srcOrd="0" destOrd="0" presId="urn:microsoft.com/office/officeart/2005/8/layout/vList5"/>
    <dgm:cxn modelId="{47C5D4EE-D41D-4E4B-9DB5-E847FBF21691}" srcId="{AD61A28E-8CED-4950-84A4-0E536B9B23C9}" destId="{6C42EAE6-F4A3-4637-A08C-BD6DBBC873EE}" srcOrd="0" destOrd="0" parTransId="{5907C977-64D1-4BBB-8620-32A222F2B23D}" sibTransId="{0C459425-F9BB-4C26-99B9-A2D95E8DACF2}"/>
    <dgm:cxn modelId="{EC57B75D-632C-463B-8DB2-8ED297313C44}" srcId="{A8D7DCB0-F7A4-4E44-8409-0A00F019C7DA}" destId="{38833613-6270-4947-AB3D-8ED880A052E2}" srcOrd="3" destOrd="0" parTransId="{E86D8CDF-71D8-4BBB-B43E-AA90B73DA3A1}" sibTransId="{5B6144F0-9AAE-4F7B-BC3C-CC2B8A8E183F}"/>
    <dgm:cxn modelId="{E75645AF-DFBF-4341-9484-89315A707FA9}" type="presOf" srcId="{AD61A28E-8CED-4950-84A4-0E536B9B23C9}" destId="{2A123D1F-0FAA-44B4-8990-FEA928773E00}" srcOrd="0" destOrd="0" presId="urn:microsoft.com/office/officeart/2005/8/layout/vList5"/>
    <dgm:cxn modelId="{1E0FCB99-542D-43E8-8880-29C55B39E98E}" srcId="{38833613-6270-4947-AB3D-8ED880A052E2}" destId="{A906FE2C-33D8-4FDE-AD2A-92E117D2D3EB}" srcOrd="0" destOrd="0" parTransId="{C418FC83-4653-41E2-8385-8A1F7854C972}" sibTransId="{1CAAD0BC-7DCB-4BD6-A0DC-984CC37125EF}"/>
    <dgm:cxn modelId="{FBAF3DC0-8DCF-4A99-9A5A-8F8D5B245441}" type="presParOf" srcId="{5E9A7591-E2D9-4C81-84FF-2B9CCD466148}" destId="{9CB8267C-CAD4-47A8-AB70-E5379CDD282D}" srcOrd="0" destOrd="0" presId="urn:microsoft.com/office/officeart/2005/8/layout/vList5"/>
    <dgm:cxn modelId="{74C9659B-AE06-4D72-BB81-206A59A24F29}" type="presParOf" srcId="{9CB8267C-CAD4-47A8-AB70-E5379CDD282D}" destId="{2A123D1F-0FAA-44B4-8990-FEA928773E00}" srcOrd="0" destOrd="0" presId="urn:microsoft.com/office/officeart/2005/8/layout/vList5"/>
    <dgm:cxn modelId="{30684378-EF50-4770-8A71-453504B197D2}" type="presParOf" srcId="{9CB8267C-CAD4-47A8-AB70-E5379CDD282D}" destId="{91F6F775-3D60-426D-B3FA-892E0FB69D71}" srcOrd="1" destOrd="0" presId="urn:microsoft.com/office/officeart/2005/8/layout/vList5"/>
    <dgm:cxn modelId="{022F8FA9-BAA0-42A2-A05A-9509514A85C9}" type="presParOf" srcId="{5E9A7591-E2D9-4C81-84FF-2B9CCD466148}" destId="{D54BF735-DF91-416E-9F9A-EFE898C28CCB}" srcOrd="1" destOrd="0" presId="urn:microsoft.com/office/officeart/2005/8/layout/vList5"/>
    <dgm:cxn modelId="{BB7B787A-4C38-445A-899A-58CC1E856DAF}" type="presParOf" srcId="{5E9A7591-E2D9-4C81-84FF-2B9CCD466148}" destId="{D9D01461-2C4A-4F24-87C9-ADFB3DA0C10B}" srcOrd="2" destOrd="0" presId="urn:microsoft.com/office/officeart/2005/8/layout/vList5"/>
    <dgm:cxn modelId="{10DE001B-16D7-4953-9B6A-64DB5AD82E1D}" type="presParOf" srcId="{D9D01461-2C4A-4F24-87C9-ADFB3DA0C10B}" destId="{953632EA-0F93-478C-A0DC-2E794C1B90EB}" srcOrd="0" destOrd="0" presId="urn:microsoft.com/office/officeart/2005/8/layout/vList5"/>
    <dgm:cxn modelId="{AAB21C93-19EE-472D-AF26-86971EEBF12C}" type="presParOf" srcId="{D9D01461-2C4A-4F24-87C9-ADFB3DA0C10B}" destId="{0705F7A6-1E1B-4867-A293-15A13D0ADD04}" srcOrd="1" destOrd="0" presId="urn:microsoft.com/office/officeart/2005/8/layout/vList5"/>
    <dgm:cxn modelId="{E325EA4C-ACF1-4220-B86B-7B6BE7B0D8C9}" type="presParOf" srcId="{5E9A7591-E2D9-4C81-84FF-2B9CCD466148}" destId="{D485FC91-2884-4D55-A94C-9DF65C5C851D}" srcOrd="3" destOrd="0" presId="urn:microsoft.com/office/officeart/2005/8/layout/vList5"/>
    <dgm:cxn modelId="{423818ED-BBA5-4ECF-96AD-4A8F03A174E3}" type="presParOf" srcId="{5E9A7591-E2D9-4C81-84FF-2B9CCD466148}" destId="{CD6B1AB5-0DC9-4212-A56E-98DAEEFBAA92}" srcOrd="4" destOrd="0" presId="urn:microsoft.com/office/officeart/2005/8/layout/vList5"/>
    <dgm:cxn modelId="{0C3E8223-6709-4491-BA72-6B63421CA6BB}" type="presParOf" srcId="{CD6B1AB5-0DC9-4212-A56E-98DAEEFBAA92}" destId="{58F3A681-E74B-4C00-AA02-468FA53B9272}" srcOrd="0" destOrd="0" presId="urn:microsoft.com/office/officeart/2005/8/layout/vList5"/>
    <dgm:cxn modelId="{EF30ADB6-6599-4E00-A5E6-01F824ED4761}" type="presParOf" srcId="{CD6B1AB5-0DC9-4212-A56E-98DAEEFBAA92}" destId="{11927499-4256-491F-96AA-4789D0043B7D}" srcOrd="1" destOrd="0" presId="urn:microsoft.com/office/officeart/2005/8/layout/vList5"/>
    <dgm:cxn modelId="{196632C3-D119-4998-B39F-935DBF1698FE}" type="presParOf" srcId="{5E9A7591-E2D9-4C81-84FF-2B9CCD466148}" destId="{59E57E22-9A3A-4450-9180-6FE5D4D06BCC}" srcOrd="5" destOrd="0" presId="urn:microsoft.com/office/officeart/2005/8/layout/vList5"/>
    <dgm:cxn modelId="{C883FF21-282D-4811-8CFD-CECF25D623C0}" type="presParOf" srcId="{5E9A7591-E2D9-4C81-84FF-2B9CCD466148}" destId="{A89D65C1-42D1-4337-A047-019D7A46C58C}" srcOrd="6" destOrd="0" presId="urn:microsoft.com/office/officeart/2005/8/layout/vList5"/>
    <dgm:cxn modelId="{1BCB27D5-C0C5-4BB5-9787-61B1A3D8AFDF}" type="presParOf" srcId="{A89D65C1-42D1-4337-A047-019D7A46C58C}" destId="{B25CB1AF-AB6F-440C-BBA8-1E50108DE9BC}" srcOrd="0" destOrd="0" presId="urn:microsoft.com/office/officeart/2005/8/layout/vList5"/>
    <dgm:cxn modelId="{6EF58AFB-E8FD-4214-88AF-66484DE0ED27}" type="presParOf" srcId="{A89D65C1-42D1-4337-A047-019D7A46C58C}" destId="{BA578CE9-351C-45CF-9075-BB52B24FCF4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E1CA0F9-7E96-411C-9991-3A47AD93865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AR"/>
        </a:p>
      </dgm:t>
    </dgm:pt>
    <dgm:pt modelId="{3FE3ED73-A214-4EA6-AABA-799E85F18C66}">
      <dgm:prSet phldrT="[Texto]"/>
      <dgm:spPr>
        <a:solidFill>
          <a:schemeClr val="bg2"/>
        </a:solidFill>
        <a:ln w="57150">
          <a:solidFill>
            <a:schemeClr val="accent1"/>
          </a:solidFill>
        </a:ln>
      </dgm:spPr>
      <dgm:t>
        <a:bodyPr/>
        <a:lstStyle/>
        <a:p>
          <a:r>
            <a:rPr lang="es-AR" dirty="0" smtClean="0">
              <a:solidFill>
                <a:schemeClr val="accent1"/>
              </a:solidFill>
              <a:latin typeface="+mj-lt"/>
              <a:cs typeface="Times New Roman" panose="02020603050405020304" pitchFamily="18" charset="0"/>
            </a:rPr>
            <a:t>1</a:t>
          </a:r>
          <a:endParaRPr lang="es-AR" dirty="0">
            <a:solidFill>
              <a:schemeClr val="accent1"/>
            </a:solidFill>
            <a:latin typeface="+mj-lt"/>
            <a:cs typeface="Times New Roman" panose="02020603050405020304" pitchFamily="18" charset="0"/>
          </a:endParaRPr>
        </a:p>
      </dgm:t>
    </dgm:pt>
    <dgm:pt modelId="{3347DAB4-727D-4871-81A9-E1A65D3184F5}" type="parTrans" cxnId="{95C03853-AEF3-49B8-B4B2-DD0EE7C7954B}">
      <dgm:prSet/>
      <dgm:spPr/>
      <dgm:t>
        <a:bodyPr/>
        <a:lstStyle/>
        <a:p>
          <a:endParaRPr lang="es-AR"/>
        </a:p>
      </dgm:t>
    </dgm:pt>
    <dgm:pt modelId="{A6BC7D11-CC05-4F9F-A0FE-0A3697D37F1D}" type="sibTrans" cxnId="{95C03853-AEF3-49B8-B4B2-DD0EE7C7954B}">
      <dgm:prSet/>
      <dgm:spPr/>
      <dgm:t>
        <a:bodyPr/>
        <a:lstStyle/>
        <a:p>
          <a:endParaRPr lang="es-AR"/>
        </a:p>
      </dgm:t>
    </dgm:pt>
    <dgm:pt modelId="{3134D223-789A-4F09-A054-0FE0FBB23204}">
      <dgm:prSet phldrT="[Texto]"/>
      <dgm:spPr>
        <a:solidFill>
          <a:schemeClr val="bg2">
            <a:alpha val="90000"/>
          </a:schemeClr>
        </a:solidFill>
        <a:ln w="57150">
          <a:solidFill>
            <a:schemeClr val="accent1"/>
          </a:solidFill>
        </a:ln>
      </dgm:spPr>
      <dgm:t>
        <a:bodyPr/>
        <a:lstStyle/>
        <a:p>
          <a:r>
            <a:rPr lang="es-AR" dirty="0" smtClean="0">
              <a:latin typeface="+mj-lt"/>
              <a:cs typeface="Times New Roman" panose="02020603050405020304" pitchFamily="18" charset="0"/>
            </a:rPr>
            <a:t>Amenaza de daño…</a:t>
          </a:r>
          <a:endParaRPr lang="es-AR" dirty="0">
            <a:latin typeface="+mj-lt"/>
            <a:cs typeface="Times New Roman" panose="02020603050405020304" pitchFamily="18" charset="0"/>
          </a:endParaRPr>
        </a:p>
      </dgm:t>
    </dgm:pt>
    <dgm:pt modelId="{77AE73C4-5447-4377-95C1-1D757A45C570}" type="parTrans" cxnId="{7CEEE38B-D804-4191-8E41-8DE1BB7D9F66}">
      <dgm:prSet/>
      <dgm:spPr/>
      <dgm:t>
        <a:bodyPr/>
        <a:lstStyle/>
        <a:p>
          <a:endParaRPr lang="es-AR"/>
        </a:p>
      </dgm:t>
    </dgm:pt>
    <dgm:pt modelId="{7D436EA1-AC8C-4F5B-8150-F10458034889}" type="sibTrans" cxnId="{7CEEE38B-D804-4191-8E41-8DE1BB7D9F66}">
      <dgm:prSet/>
      <dgm:spPr/>
      <dgm:t>
        <a:bodyPr/>
        <a:lstStyle/>
        <a:p>
          <a:endParaRPr lang="es-AR"/>
        </a:p>
      </dgm:t>
    </dgm:pt>
    <dgm:pt modelId="{A0544049-6FA4-4556-A8CB-2461DD9F5AD3}">
      <dgm:prSet phldrT="[Texto]"/>
      <dgm:spPr>
        <a:solidFill>
          <a:schemeClr val="accent1"/>
        </a:solidFill>
        <a:ln w="57150">
          <a:solidFill>
            <a:schemeClr val="accent1"/>
          </a:solidFill>
        </a:ln>
      </dgm:spPr>
      <dgm:t>
        <a:bodyPr/>
        <a:lstStyle/>
        <a:p>
          <a:r>
            <a:rPr lang="es-AR" dirty="0" smtClean="0">
              <a:latin typeface="+mj-lt"/>
              <a:cs typeface="Times New Roman" panose="02020603050405020304" pitchFamily="18" charset="0"/>
            </a:rPr>
            <a:t>2</a:t>
          </a:r>
          <a:endParaRPr lang="es-AR" dirty="0">
            <a:latin typeface="+mj-lt"/>
            <a:cs typeface="Times New Roman" panose="02020603050405020304" pitchFamily="18" charset="0"/>
          </a:endParaRPr>
        </a:p>
      </dgm:t>
    </dgm:pt>
    <dgm:pt modelId="{5CB693BF-43E2-4335-9946-B2B5A3200B83}" type="parTrans" cxnId="{1E398BEE-884E-40A9-B54C-8BD90270FEC6}">
      <dgm:prSet/>
      <dgm:spPr/>
      <dgm:t>
        <a:bodyPr/>
        <a:lstStyle/>
        <a:p>
          <a:endParaRPr lang="es-AR"/>
        </a:p>
      </dgm:t>
    </dgm:pt>
    <dgm:pt modelId="{6CBDE6B4-0FF9-4B6F-9344-8204EB29FAB6}" type="sibTrans" cxnId="{1E398BEE-884E-40A9-B54C-8BD90270FEC6}">
      <dgm:prSet/>
      <dgm:spPr/>
      <dgm:t>
        <a:bodyPr/>
        <a:lstStyle/>
        <a:p>
          <a:endParaRPr lang="es-AR"/>
        </a:p>
      </dgm:t>
    </dgm:pt>
    <dgm:pt modelId="{E2ACC8A0-BD92-45A1-901B-894929A994FB}">
      <dgm:prSet phldrT="[Texto]"/>
      <dgm:spPr>
        <a:solidFill>
          <a:schemeClr val="accent1">
            <a:lumMod val="20000"/>
            <a:lumOff val="80000"/>
            <a:alpha val="90000"/>
          </a:schemeClr>
        </a:solidFill>
        <a:ln w="57150">
          <a:solidFill>
            <a:schemeClr val="accent1"/>
          </a:solidFill>
        </a:ln>
      </dgm:spPr>
      <dgm:t>
        <a:bodyPr/>
        <a:lstStyle/>
        <a:p>
          <a:r>
            <a:rPr lang="es-AR" dirty="0" smtClean="0">
              <a:latin typeface="+mj-lt"/>
              <a:cs typeface="Times New Roman" panose="02020603050405020304" pitchFamily="18" charset="0"/>
            </a:rPr>
            <a:t>Antijuridicidad ¿formal o material?</a:t>
          </a:r>
          <a:endParaRPr lang="es-AR" dirty="0">
            <a:latin typeface="+mj-lt"/>
            <a:cs typeface="Times New Roman" panose="02020603050405020304" pitchFamily="18" charset="0"/>
          </a:endParaRPr>
        </a:p>
      </dgm:t>
    </dgm:pt>
    <dgm:pt modelId="{D3210D49-02F4-4257-B948-BEACBD1E899D}" type="parTrans" cxnId="{6A48D4F0-423F-4DAC-BA7F-C68B911225B5}">
      <dgm:prSet/>
      <dgm:spPr/>
      <dgm:t>
        <a:bodyPr/>
        <a:lstStyle/>
        <a:p>
          <a:endParaRPr lang="es-AR"/>
        </a:p>
      </dgm:t>
    </dgm:pt>
    <dgm:pt modelId="{9D202604-E4F1-40C7-93DD-89195DFCDB20}" type="sibTrans" cxnId="{6A48D4F0-423F-4DAC-BA7F-C68B911225B5}">
      <dgm:prSet/>
      <dgm:spPr/>
      <dgm:t>
        <a:bodyPr/>
        <a:lstStyle/>
        <a:p>
          <a:endParaRPr lang="es-AR"/>
        </a:p>
      </dgm:t>
    </dgm:pt>
    <dgm:pt modelId="{E5267912-8BAF-4898-9AB7-C29A84FA2485}">
      <dgm:prSet phldrT="[Texto]"/>
      <dgm:spPr>
        <a:solidFill>
          <a:schemeClr val="accent3"/>
        </a:solidFill>
        <a:ln w="57150">
          <a:solidFill>
            <a:schemeClr val="accent1"/>
          </a:solidFill>
        </a:ln>
      </dgm:spPr>
      <dgm:t>
        <a:bodyPr/>
        <a:lstStyle/>
        <a:p>
          <a:r>
            <a:rPr lang="es-AR" dirty="0" smtClean="0">
              <a:latin typeface="+mj-lt"/>
              <a:cs typeface="Times New Roman" panose="02020603050405020304" pitchFamily="18" charset="0"/>
            </a:rPr>
            <a:t>3</a:t>
          </a:r>
          <a:endParaRPr lang="es-AR" dirty="0">
            <a:latin typeface="+mj-lt"/>
            <a:cs typeface="Times New Roman" panose="02020603050405020304" pitchFamily="18" charset="0"/>
          </a:endParaRPr>
        </a:p>
      </dgm:t>
    </dgm:pt>
    <dgm:pt modelId="{5B3DE274-3D46-4E15-8DE6-5FF537787652}" type="parTrans" cxnId="{13FB51E5-1016-4FC5-B719-CDF750593CDF}">
      <dgm:prSet/>
      <dgm:spPr/>
      <dgm:t>
        <a:bodyPr/>
        <a:lstStyle/>
        <a:p>
          <a:endParaRPr lang="es-AR"/>
        </a:p>
      </dgm:t>
    </dgm:pt>
    <dgm:pt modelId="{153D22E9-CE37-400D-941C-FEFAD3D6B245}" type="sibTrans" cxnId="{13FB51E5-1016-4FC5-B719-CDF750593CDF}">
      <dgm:prSet/>
      <dgm:spPr/>
      <dgm:t>
        <a:bodyPr/>
        <a:lstStyle/>
        <a:p>
          <a:endParaRPr lang="es-AR"/>
        </a:p>
      </dgm:t>
    </dgm:pt>
    <dgm:pt modelId="{F20CAFFA-AEDF-409E-98C0-5B6FEAFDCC86}">
      <dgm:prSet phldrT="[Texto]"/>
      <dgm:spPr>
        <a:solidFill>
          <a:schemeClr val="accent3">
            <a:lumMod val="40000"/>
            <a:lumOff val="60000"/>
            <a:alpha val="90000"/>
          </a:schemeClr>
        </a:solidFill>
        <a:ln w="57150">
          <a:solidFill>
            <a:schemeClr val="accent1"/>
          </a:solidFill>
        </a:ln>
      </dgm:spPr>
      <dgm:t>
        <a:bodyPr/>
        <a:lstStyle/>
        <a:p>
          <a:r>
            <a:rPr lang="es-AR" dirty="0" smtClean="0">
              <a:latin typeface="+mj-lt"/>
              <a:cs typeface="Times New Roman" panose="02020603050405020304" pitchFamily="18" charset="0"/>
            </a:rPr>
            <a:t>Relación de causalidad</a:t>
          </a:r>
          <a:endParaRPr lang="es-AR" dirty="0">
            <a:latin typeface="+mj-lt"/>
            <a:cs typeface="Times New Roman" panose="02020603050405020304" pitchFamily="18" charset="0"/>
          </a:endParaRPr>
        </a:p>
      </dgm:t>
    </dgm:pt>
    <dgm:pt modelId="{67D4FCAF-82B0-401F-93D3-3226181A5876}" type="parTrans" cxnId="{15B27F3A-2F3E-4E10-8F2D-83048E91403C}">
      <dgm:prSet/>
      <dgm:spPr/>
      <dgm:t>
        <a:bodyPr/>
        <a:lstStyle/>
        <a:p>
          <a:endParaRPr lang="es-AR"/>
        </a:p>
      </dgm:t>
    </dgm:pt>
    <dgm:pt modelId="{0A3DE6F8-9FF2-45A0-B4D4-475C5EC90EC5}" type="sibTrans" cxnId="{15B27F3A-2F3E-4E10-8F2D-83048E91403C}">
      <dgm:prSet/>
      <dgm:spPr/>
      <dgm:t>
        <a:bodyPr/>
        <a:lstStyle/>
        <a:p>
          <a:endParaRPr lang="es-AR"/>
        </a:p>
      </dgm:t>
    </dgm:pt>
    <dgm:pt modelId="{F4C897A8-AA8C-44A9-BAE0-D9189321C719}" type="pres">
      <dgm:prSet presAssocID="{2E1CA0F9-7E96-411C-9991-3A47AD938656}" presName="linearFlow" presStyleCnt="0">
        <dgm:presLayoutVars>
          <dgm:dir/>
          <dgm:animLvl val="lvl"/>
          <dgm:resizeHandles val="exact"/>
        </dgm:presLayoutVars>
      </dgm:prSet>
      <dgm:spPr/>
      <dgm:t>
        <a:bodyPr/>
        <a:lstStyle/>
        <a:p>
          <a:endParaRPr lang="es-AR"/>
        </a:p>
      </dgm:t>
    </dgm:pt>
    <dgm:pt modelId="{384A1AAB-A1FA-4158-A6A5-F660C0058943}" type="pres">
      <dgm:prSet presAssocID="{3FE3ED73-A214-4EA6-AABA-799E85F18C66}" presName="composite" presStyleCnt="0"/>
      <dgm:spPr/>
    </dgm:pt>
    <dgm:pt modelId="{D2E15396-A81E-4A78-9093-117134CBA90B}" type="pres">
      <dgm:prSet presAssocID="{3FE3ED73-A214-4EA6-AABA-799E85F18C66}" presName="parentText" presStyleLbl="alignNode1" presStyleIdx="0" presStyleCnt="3">
        <dgm:presLayoutVars>
          <dgm:chMax val="1"/>
          <dgm:bulletEnabled val="1"/>
        </dgm:presLayoutVars>
      </dgm:prSet>
      <dgm:spPr/>
      <dgm:t>
        <a:bodyPr/>
        <a:lstStyle/>
        <a:p>
          <a:endParaRPr lang="es-AR"/>
        </a:p>
      </dgm:t>
    </dgm:pt>
    <dgm:pt modelId="{5E83BC3D-2635-466A-8C32-563123A9AEF1}" type="pres">
      <dgm:prSet presAssocID="{3FE3ED73-A214-4EA6-AABA-799E85F18C66}" presName="descendantText" presStyleLbl="alignAcc1" presStyleIdx="0" presStyleCnt="3">
        <dgm:presLayoutVars>
          <dgm:bulletEnabled val="1"/>
        </dgm:presLayoutVars>
      </dgm:prSet>
      <dgm:spPr/>
      <dgm:t>
        <a:bodyPr/>
        <a:lstStyle/>
        <a:p>
          <a:endParaRPr lang="es-AR"/>
        </a:p>
      </dgm:t>
    </dgm:pt>
    <dgm:pt modelId="{5BD44179-3ED9-4E5D-8E17-98A413CB4406}" type="pres">
      <dgm:prSet presAssocID="{A6BC7D11-CC05-4F9F-A0FE-0A3697D37F1D}" presName="sp" presStyleCnt="0"/>
      <dgm:spPr/>
    </dgm:pt>
    <dgm:pt modelId="{D14ED6ED-5F21-4F75-A06E-9B21BFE458C7}" type="pres">
      <dgm:prSet presAssocID="{A0544049-6FA4-4556-A8CB-2461DD9F5AD3}" presName="composite" presStyleCnt="0"/>
      <dgm:spPr/>
    </dgm:pt>
    <dgm:pt modelId="{66E3D6A2-5A8B-40C7-AC70-12C6FFA2C067}" type="pres">
      <dgm:prSet presAssocID="{A0544049-6FA4-4556-A8CB-2461DD9F5AD3}" presName="parentText" presStyleLbl="alignNode1" presStyleIdx="1" presStyleCnt="3">
        <dgm:presLayoutVars>
          <dgm:chMax val="1"/>
          <dgm:bulletEnabled val="1"/>
        </dgm:presLayoutVars>
      </dgm:prSet>
      <dgm:spPr/>
      <dgm:t>
        <a:bodyPr/>
        <a:lstStyle/>
        <a:p>
          <a:endParaRPr lang="es-AR"/>
        </a:p>
      </dgm:t>
    </dgm:pt>
    <dgm:pt modelId="{DBFD87CF-6448-4376-AAB3-7068173769E8}" type="pres">
      <dgm:prSet presAssocID="{A0544049-6FA4-4556-A8CB-2461DD9F5AD3}" presName="descendantText" presStyleLbl="alignAcc1" presStyleIdx="1" presStyleCnt="3">
        <dgm:presLayoutVars>
          <dgm:bulletEnabled val="1"/>
        </dgm:presLayoutVars>
      </dgm:prSet>
      <dgm:spPr/>
      <dgm:t>
        <a:bodyPr/>
        <a:lstStyle/>
        <a:p>
          <a:endParaRPr lang="es-AR"/>
        </a:p>
      </dgm:t>
    </dgm:pt>
    <dgm:pt modelId="{B7CA036C-2631-492E-99E1-FBC1F3E254F8}" type="pres">
      <dgm:prSet presAssocID="{6CBDE6B4-0FF9-4B6F-9344-8204EB29FAB6}" presName="sp" presStyleCnt="0"/>
      <dgm:spPr/>
    </dgm:pt>
    <dgm:pt modelId="{BC49E9EB-64B8-41E9-BB6B-0BA27AD2F2D8}" type="pres">
      <dgm:prSet presAssocID="{E5267912-8BAF-4898-9AB7-C29A84FA2485}" presName="composite" presStyleCnt="0"/>
      <dgm:spPr/>
    </dgm:pt>
    <dgm:pt modelId="{B3AAA040-DDF4-44EA-A115-EBA6D26D1D02}" type="pres">
      <dgm:prSet presAssocID="{E5267912-8BAF-4898-9AB7-C29A84FA2485}" presName="parentText" presStyleLbl="alignNode1" presStyleIdx="2" presStyleCnt="3">
        <dgm:presLayoutVars>
          <dgm:chMax val="1"/>
          <dgm:bulletEnabled val="1"/>
        </dgm:presLayoutVars>
      </dgm:prSet>
      <dgm:spPr/>
      <dgm:t>
        <a:bodyPr/>
        <a:lstStyle/>
        <a:p>
          <a:endParaRPr lang="es-AR"/>
        </a:p>
      </dgm:t>
    </dgm:pt>
    <dgm:pt modelId="{8A72024C-9EC2-4185-8BDC-B20A8E593413}" type="pres">
      <dgm:prSet presAssocID="{E5267912-8BAF-4898-9AB7-C29A84FA2485}" presName="descendantText" presStyleLbl="alignAcc1" presStyleIdx="2" presStyleCnt="3">
        <dgm:presLayoutVars>
          <dgm:bulletEnabled val="1"/>
        </dgm:presLayoutVars>
      </dgm:prSet>
      <dgm:spPr/>
      <dgm:t>
        <a:bodyPr/>
        <a:lstStyle/>
        <a:p>
          <a:endParaRPr lang="es-AR"/>
        </a:p>
      </dgm:t>
    </dgm:pt>
  </dgm:ptLst>
  <dgm:cxnLst>
    <dgm:cxn modelId="{15B27F3A-2F3E-4E10-8F2D-83048E91403C}" srcId="{E5267912-8BAF-4898-9AB7-C29A84FA2485}" destId="{F20CAFFA-AEDF-409E-98C0-5B6FEAFDCC86}" srcOrd="0" destOrd="0" parTransId="{67D4FCAF-82B0-401F-93D3-3226181A5876}" sibTransId="{0A3DE6F8-9FF2-45A0-B4D4-475C5EC90EC5}"/>
    <dgm:cxn modelId="{DBBA4880-D1C7-4A21-B951-7A31EBC0398C}" type="presOf" srcId="{A0544049-6FA4-4556-A8CB-2461DD9F5AD3}" destId="{66E3D6A2-5A8B-40C7-AC70-12C6FFA2C067}" srcOrd="0" destOrd="0" presId="urn:microsoft.com/office/officeart/2005/8/layout/chevron2"/>
    <dgm:cxn modelId="{E3D910AB-6B00-48D3-89D9-5C547E1078E5}" type="presOf" srcId="{3134D223-789A-4F09-A054-0FE0FBB23204}" destId="{5E83BC3D-2635-466A-8C32-563123A9AEF1}" srcOrd="0" destOrd="0" presId="urn:microsoft.com/office/officeart/2005/8/layout/chevron2"/>
    <dgm:cxn modelId="{13FB51E5-1016-4FC5-B719-CDF750593CDF}" srcId="{2E1CA0F9-7E96-411C-9991-3A47AD938656}" destId="{E5267912-8BAF-4898-9AB7-C29A84FA2485}" srcOrd="2" destOrd="0" parTransId="{5B3DE274-3D46-4E15-8DE6-5FF537787652}" sibTransId="{153D22E9-CE37-400D-941C-FEFAD3D6B245}"/>
    <dgm:cxn modelId="{EE504B20-6F3B-4824-88F0-0AE3A260D768}" type="presOf" srcId="{F20CAFFA-AEDF-409E-98C0-5B6FEAFDCC86}" destId="{8A72024C-9EC2-4185-8BDC-B20A8E593413}" srcOrd="0" destOrd="0" presId="urn:microsoft.com/office/officeart/2005/8/layout/chevron2"/>
    <dgm:cxn modelId="{95C03853-AEF3-49B8-B4B2-DD0EE7C7954B}" srcId="{2E1CA0F9-7E96-411C-9991-3A47AD938656}" destId="{3FE3ED73-A214-4EA6-AABA-799E85F18C66}" srcOrd="0" destOrd="0" parTransId="{3347DAB4-727D-4871-81A9-E1A65D3184F5}" sibTransId="{A6BC7D11-CC05-4F9F-A0FE-0A3697D37F1D}"/>
    <dgm:cxn modelId="{6A48D4F0-423F-4DAC-BA7F-C68B911225B5}" srcId="{A0544049-6FA4-4556-A8CB-2461DD9F5AD3}" destId="{E2ACC8A0-BD92-45A1-901B-894929A994FB}" srcOrd="0" destOrd="0" parTransId="{D3210D49-02F4-4257-B948-BEACBD1E899D}" sibTransId="{9D202604-E4F1-40C7-93DD-89195DFCDB20}"/>
    <dgm:cxn modelId="{7CEEE38B-D804-4191-8E41-8DE1BB7D9F66}" srcId="{3FE3ED73-A214-4EA6-AABA-799E85F18C66}" destId="{3134D223-789A-4F09-A054-0FE0FBB23204}" srcOrd="0" destOrd="0" parTransId="{77AE73C4-5447-4377-95C1-1D757A45C570}" sibTransId="{7D436EA1-AC8C-4F5B-8150-F10458034889}"/>
    <dgm:cxn modelId="{1E398BEE-884E-40A9-B54C-8BD90270FEC6}" srcId="{2E1CA0F9-7E96-411C-9991-3A47AD938656}" destId="{A0544049-6FA4-4556-A8CB-2461DD9F5AD3}" srcOrd="1" destOrd="0" parTransId="{5CB693BF-43E2-4335-9946-B2B5A3200B83}" sibTransId="{6CBDE6B4-0FF9-4B6F-9344-8204EB29FAB6}"/>
    <dgm:cxn modelId="{A13404DB-D9ED-4EB7-A3EE-917BB9C8F6B5}" type="presOf" srcId="{2E1CA0F9-7E96-411C-9991-3A47AD938656}" destId="{F4C897A8-AA8C-44A9-BAE0-D9189321C719}" srcOrd="0" destOrd="0" presId="urn:microsoft.com/office/officeart/2005/8/layout/chevron2"/>
    <dgm:cxn modelId="{88FFAE97-2A66-4C49-ADCF-4B145851CFD2}" type="presOf" srcId="{E2ACC8A0-BD92-45A1-901B-894929A994FB}" destId="{DBFD87CF-6448-4376-AAB3-7068173769E8}" srcOrd="0" destOrd="0" presId="urn:microsoft.com/office/officeart/2005/8/layout/chevron2"/>
    <dgm:cxn modelId="{D284D977-BA1B-4F2C-9BEF-B9CA2E7117A1}" type="presOf" srcId="{E5267912-8BAF-4898-9AB7-C29A84FA2485}" destId="{B3AAA040-DDF4-44EA-A115-EBA6D26D1D02}" srcOrd="0" destOrd="0" presId="urn:microsoft.com/office/officeart/2005/8/layout/chevron2"/>
    <dgm:cxn modelId="{F407CADB-966E-47C6-9243-EE2D3F8B1397}" type="presOf" srcId="{3FE3ED73-A214-4EA6-AABA-799E85F18C66}" destId="{D2E15396-A81E-4A78-9093-117134CBA90B}" srcOrd="0" destOrd="0" presId="urn:microsoft.com/office/officeart/2005/8/layout/chevron2"/>
    <dgm:cxn modelId="{7E746A5A-3155-4BA5-8843-9057AFCE41F0}" type="presParOf" srcId="{F4C897A8-AA8C-44A9-BAE0-D9189321C719}" destId="{384A1AAB-A1FA-4158-A6A5-F660C0058943}" srcOrd="0" destOrd="0" presId="urn:microsoft.com/office/officeart/2005/8/layout/chevron2"/>
    <dgm:cxn modelId="{50A1D221-3094-4B84-9BBA-1D8F99043E3F}" type="presParOf" srcId="{384A1AAB-A1FA-4158-A6A5-F660C0058943}" destId="{D2E15396-A81E-4A78-9093-117134CBA90B}" srcOrd="0" destOrd="0" presId="urn:microsoft.com/office/officeart/2005/8/layout/chevron2"/>
    <dgm:cxn modelId="{788F49A9-974F-4DC7-905F-B6330A5DAC99}" type="presParOf" srcId="{384A1AAB-A1FA-4158-A6A5-F660C0058943}" destId="{5E83BC3D-2635-466A-8C32-563123A9AEF1}" srcOrd="1" destOrd="0" presId="urn:microsoft.com/office/officeart/2005/8/layout/chevron2"/>
    <dgm:cxn modelId="{F40C062E-A55C-42BC-BD4F-B9E0EE5EF977}" type="presParOf" srcId="{F4C897A8-AA8C-44A9-BAE0-D9189321C719}" destId="{5BD44179-3ED9-4E5D-8E17-98A413CB4406}" srcOrd="1" destOrd="0" presId="urn:microsoft.com/office/officeart/2005/8/layout/chevron2"/>
    <dgm:cxn modelId="{F7A42034-2BDA-47B5-9BA5-9B8767C55E81}" type="presParOf" srcId="{F4C897A8-AA8C-44A9-BAE0-D9189321C719}" destId="{D14ED6ED-5F21-4F75-A06E-9B21BFE458C7}" srcOrd="2" destOrd="0" presId="urn:microsoft.com/office/officeart/2005/8/layout/chevron2"/>
    <dgm:cxn modelId="{9960316F-D3A8-450F-8C54-C2D85F3E1B3C}" type="presParOf" srcId="{D14ED6ED-5F21-4F75-A06E-9B21BFE458C7}" destId="{66E3D6A2-5A8B-40C7-AC70-12C6FFA2C067}" srcOrd="0" destOrd="0" presId="urn:microsoft.com/office/officeart/2005/8/layout/chevron2"/>
    <dgm:cxn modelId="{66B80FA9-0BFA-4CF0-814A-308D19E920C8}" type="presParOf" srcId="{D14ED6ED-5F21-4F75-A06E-9B21BFE458C7}" destId="{DBFD87CF-6448-4376-AAB3-7068173769E8}" srcOrd="1" destOrd="0" presId="urn:microsoft.com/office/officeart/2005/8/layout/chevron2"/>
    <dgm:cxn modelId="{06FBF300-1A7A-44D2-B742-0ACD2DF81CBA}" type="presParOf" srcId="{F4C897A8-AA8C-44A9-BAE0-D9189321C719}" destId="{B7CA036C-2631-492E-99E1-FBC1F3E254F8}" srcOrd="3" destOrd="0" presId="urn:microsoft.com/office/officeart/2005/8/layout/chevron2"/>
    <dgm:cxn modelId="{112CED6C-9C59-4FDC-A73B-F68B581CA6DC}" type="presParOf" srcId="{F4C897A8-AA8C-44A9-BAE0-D9189321C719}" destId="{BC49E9EB-64B8-41E9-BB6B-0BA27AD2F2D8}" srcOrd="4" destOrd="0" presId="urn:microsoft.com/office/officeart/2005/8/layout/chevron2"/>
    <dgm:cxn modelId="{BD7FCDF2-B35E-44DD-95B3-4A19DFA13138}" type="presParOf" srcId="{BC49E9EB-64B8-41E9-BB6B-0BA27AD2F2D8}" destId="{B3AAA040-DDF4-44EA-A115-EBA6D26D1D02}" srcOrd="0" destOrd="0" presId="urn:microsoft.com/office/officeart/2005/8/layout/chevron2"/>
    <dgm:cxn modelId="{6C17B366-0C25-4F83-94ED-958DE22B1FB7}" type="presParOf" srcId="{BC49E9EB-64B8-41E9-BB6B-0BA27AD2F2D8}" destId="{8A72024C-9EC2-4185-8BDC-B20A8E59341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CA977EB-3BDF-4D22-8599-7FD887912D7B}"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s-AR"/>
        </a:p>
      </dgm:t>
    </dgm:pt>
    <dgm:pt modelId="{174C275B-8AEF-4089-91AC-4563A3E7B891}">
      <dgm:prSet phldrT="[Texto]"/>
      <dgm:spPr/>
      <dgm:t>
        <a:bodyPr/>
        <a:lstStyle/>
        <a:p>
          <a:r>
            <a:rPr lang="es-AR" dirty="0" smtClean="0"/>
            <a:t>El juez puede imponer…</a:t>
          </a:r>
          <a:endParaRPr lang="es-AR" dirty="0"/>
        </a:p>
      </dgm:t>
    </dgm:pt>
    <dgm:pt modelId="{2A180C1C-0EED-4CFA-9B50-4C6A4FBDA3B9}" type="parTrans" cxnId="{07841633-6AE1-4D0B-98B5-F54F868D9873}">
      <dgm:prSet/>
      <dgm:spPr/>
      <dgm:t>
        <a:bodyPr/>
        <a:lstStyle/>
        <a:p>
          <a:endParaRPr lang="es-AR"/>
        </a:p>
      </dgm:t>
    </dgm:pt>
    <dgm:pt modelId="{A1532788-CBB2-4DA5-9056-823BE07A6583}" type="sibTrans" cxnId="{07841633-6AE1-4D0B-98B5-F54F868D9873}">
      <dgm:prSet/>
      <dgm:spPr/>
      <dgm:t>
        <a:bodyPr/>
        <a:lstStyle/>
        <a:p>
          <a:endParaRPr lang="es-AR"/>
        </a:p>
      </dgm:t>
    </dgm:pt>
    <dgm:pt modelId="{1D1CD3D9-677F-4940-82FA-39EA49A53079}">
      <dgm:prSet phldrT="[Texto]"/>
      <dgm:spPr/>
      <dgm:t>
        <a:bodyPr/>
        <a:lstStyle/>
        <a:p>
          <a:r>
            <a:rPr lang="es-AR" dirty="0" smtClean="0"/>
            <a:t>Obligaciones de dar…</a:t>
          </a:r>
          <a:endParaRPr lang="es-AR" dirty="0"/>
        </a:p>
      </dgm:t>
    </dgm:pt>
    <dgm:pt modelId="{192B3BB4-4FFA-47D2-A4EB-832B01300D3D}" type="parTrans" cxnId="{2F0DCDD6-3BEC-4647-B080-77F0CA15D9F5}">
      <dgm:prSet/>
      <dgm:spPr/>
      <dgm:t>
        <a:bodyPr/>
        <a:lstStyle/>
        <a:p>
          <a:endParaRPr lang="es-AR"/>
        </a:p>
      </dgm:t>
    </dgm:pt>
    <dgm:pt modelId="{74904970-F729-4C0F-91E1-4AC7DEFCE40A}" type="sibTrans" cxnId="{2F0DCDD6-3BEC-4647-B080-77F0CA15D9F5}">
      <dgm:prSet/>
      <dgm:spPr/>
      <dgm:t>
        <a:bodyPr/>
        <a:lstStyle/>
        <a:p>
          <a:endParaRPr lang="es-AR"/>
        </a:p>
      </dgm:t>
    </dgm:pt>
    <dgm:pt modelId="{90FD8838-A3EA-4A9C-BE89-C06124281720}">
      <dgm:prSet phldrT="[Texto]"/>
      <dgm:spPr/>
      <dgm:t>
        <a:bodyPr/>
        <a:lstStyle/>
        <a:p>
          <a:r>
            <a:rPr lang="es-AR" dirty="0" smtClean="0"/>
            <a:t>Obligaciones de hacer…</a:t>
          </a:r>
          <a:endParaRPr lang="es-AR" dirty="0"/>
        </a:p>
      </dgm:t>
    </dgm:pt>
    <dgm:pt modelId="{716DF45A-6300-474C-96AD-E34ECCD11F4E}" type="parTrans" cxnId="{8FBDBDA8-1C81-4F54-A79D-AB11D6228128}">
      <dgm:prSet/>
      <dgm:spPr/>
      <dgm:t>
        <a:bodyPr/>
        <a:lstStyle/>
        <a:p>
          <a:endParaRPr lang="es-AR"/>
        </a:p>
      </dgm:t>
    </dgm:pt>
    <dgm:pt modelId="{2AD06945-CCE5-4195-B62D-7B849BAEC9E4}" type="sibTrans" cxnId="{8FBDBDA8-1C81-4F54-A79D-AB11D6228128}">
      <dgm:prSet/>
      <dgm:spPr/>
      <dgm:t>
        <a:bodyPr/>
        <a:lstStyle/>
        <a:p>
          <a:endParaRPr lang="es-AR"/>
        </a:p>
      </dgm:t>
    </dgm:pt>
    <dgm:pt modelId="{23A68273-A2C8-4C47-B8FC-D0A588709A86}">
      <dgm:prSet phldrT="[Texto]"/>
      <dgm:spPr/>
      <dgm:t>
        <a:bodyPr/>
        <a:lstStyle/>
        <a:p>
          <a:r>
            <a:rPr lang="es-AR" dirty="0" smtClean="0"/>
            <a:t>Obligaciones de no hacer…</a:t>
          </a:r>
          <a:endParaRPr lang="es-AR" dirty="0"/>
        </a:p>
      </dgm:t>
    </dgm:pt>
    <dgm:pt modelId="{C8F42BB6-B28C-45AB-BFA0-448598C0AB85}" type="parTrans" cxnId="{AE5BF761-E619-4EE1-A98A-F4FEA9A2BD5C}">
      <dgm:prSet/>
      <dgm:spPr/>
      <dgm:t>
        <a:bodyPr/>
        <a:lstStyle/>
        <a:p>
          <a:endParaRPr lang="es-AR"/>
        </a:p>
      </dgm:t>
    </dgm:pt>
    <dgm:pt modelId="{18AAA6CD-03C8-4EFE-8DC1-2E0BF354F945}" type="sibTrans" cxnId="{AE5BF761-E619-4EE1-A98A-F4FEA9A2BD5C}">
      <dgm:prSet/>
      <dgm:spPr/>
      <dgm:t>
        <a:bodyPr/>
        <a:lstStyle/>
        <a:p>
          <a:endParaRPr lang="es-AR"/>
        </a:p>
      </dgm:t>
    </dgm:pt>
    <dgm:pt modelId="{F6A41ABE-AFA7-45DA-BBA4-BBC04CF87CA4}" type="pres">
      <dgm:prSet presAssocID="{3CA977EB-3BDF-4D22-8599-7FD887912D7B}" presName="cycle" presStyleCnt="0">
        <dgm:presLayoutVars>
          <dgm:chMax val="1"/>
          <dgm:dir/>
          <dgm:animLvl val="ctr"/>
          <dgm:resizeHandles val="exact"/>
        </dgm:presLayoutVars>
      </dgm:prSet>
      <dgm:spPr/>
      <dgm:t>
        <a:bodyPr/>
        <a:lstStyle/>
        <a:p>
          <a:endParaRPr lang="es-AR"/>
        </a:p>
      </dgm:t>
    </dgm:pt>
    <dgm:pt modelId="{ACD1304E-6835-4E2E-B7E1-A057EBE2E293}" type="pres">
      <dgm:prSet presAssocID="{174C275B-8AEF-4089-91AC-4563A3E7B891}" presName="centerShape" presStyleLbl="node0" presStyleIdx="0" presStyleCnt="1"/>
      <dgm:spPr/>
      <dgm:t>
        <a:bodyPr/>
        <a:lstStyle/>
        <a:p>
          <a:endParaRPr lang="es-AR"/>
        </a:p>
      </dgm:t>
    </dgm:pt>
    <dgm:pt modelId="{2F30EE58-CC3A-4C38-8A12-648E21F659D4}" type="pres">
      <dgm:prSet presAssocID="{192B3BB4-4FFA-47D2-A4EB-832B01300D3D}" presName="parTrans" presStyleLbl="bgSibTrans2D1" presStyleIdx="0" presStyleCnt="3" custAng="10713253" custScaleX="32428" custLinFactNeighborX="28400" custLinFactNeighborY="59378"/>
      <dgm:spPr/>
      <dgm:t>
        <a:bodyPr/>
        <a:lstStyle/>
        <a:p>
          <a:endParaRPr lang="es-AR"/>
        </a:p>
      </dgm:t>
    </dgm:pt>
    <dgm:pt modelId="{F8363244-479C-4AAD-A4FB-7D8D0C4F2B08}" type="pres">
      <dgm:prSet presAssocID="{1D1CD3D9-677F-4940-82FA-39EA49A53079}" presName="node" presStyleLbl="node1" presStyleIdx="0" presStyleCnt="3">
        <dgm:presLayoutVars>
          <dgm:bulletEnabled val="1"/>
        </dgm:presLayoutVars>
      </dgm:prSet>
      <dgm:spPr/>
      <dgm:t>
        <a:bodyPr/>
        <a:lstStyle/>
        <a:p>
          <a:endParaRPr lang="es-AR"/>
        </a:p>
      </dgm:t>
    </dgm:pt>
    <dgm:pt modelId="{0D0B5D49-EE90-4638-9FD1-17EB1CEF1AFD}" type="pres">
      <dgm:prSet presAssocID="{716DF45A-6300-474C-96AD-E34ECCD11F4E}" presName="parTrans" presStyleLbl="bgSibTrans2D1" presStyleIdx="1" presStyleCnt="3" custAng="10800000" custScaleX="50498" custLinFactNeighborY="79117"/>
      <dgm:spPr/>
      <dgm:t>
        <a:bodyPr/>
        <a:lstStyle/>
        <a:p>
          <a:endParaRPr lang="es-AR"/>
        </a:p>
      </dgm:t>
    </dgm:pt>
    <dgm:pt modelId="{2332F1A3-A612-4886-9816-F4D05F575853}" type="pres">
      <dgm:prSet presAssocID="{90FD8838-A3EA-4A9C-BE89-C06124281720}" presName="node" presStyleLbl="node1" presStyleIdx="1" presStyleCnt="3">
        <dgm:presLayoutVars>
          <dgm:bulletEnabled val="1"/>
        </dgm:presLayoutVars>
      </dgm:prSet>
      <dgm:spPr/>
      <dgm:t>
        <a:bodyPr/>
        <a:lstStyle/>
        <a:p>
          <a:endParaRPr lang="es-AR"/>
        </a:p>
      </dgm:t>
    </dgm:pt>
    <dgm:pt modelId="{51ECAAB1-831B-497A-B728-7ABB28DE42F7}" type="pres">
      <dgm:prSet presAssocID="{C8F42BB6-B28C-45AB-BFA0-448598C0AB85}" presName="parTrans" presStyleLbl="bgSibTrans2D1" presStyleIdx="2" presStyleCnt="3" custAng="10791989" custScaleX="30055" custLinFactNeighborX="-29239" custLinFactNeighborY="61087"/>
      <dgm:spPr/>
      <dgm:t>
        <a:bodyPr/>
        <a:lstStyle/>
        <a:p>
          <a:endParaRPr lang="es-AR"/>
        </a:p>
      </dgm:t>
    </dgm:pt>
    <dgm:pt modelId="{BC3D4C88-FA3F-4683-B619-E5F0519E5E9F}" type="pres">
      <dgm:prSet presAssocID="{23A68273-A2C8-4C47-B8FC-D0A588709A86}" presName="node" presStyleLbl="node1" presStyleIdx="2" presStyleCnt="3">
        <dgm:presLayoutVars>
          <dgm:bulletEnabled val="1"/>
        </dgm:presLayoutVars>
      </dgm:prSet>
      <dgm:spPr/>
      <dgm:t>
        <a:bodyPr/>
        <a:lstStyle/>
        <a:p>
          <a:endParaRPr lang="es-AR"/>
        </a:p>
      </dgm:t>
    </dgm:pt>
  </dgm:ptLst>
  <dgm:cxnLst>
    <dgm:cxn modelId="{AE5BF761-E619-4EE1-A98A-F4FEA9A2BD5C}" srcId="{174C275B-8AEF-4089-91AC-4563A3E7B891}" destId="{23A68273-A2C8-4C47-B8FC-D0A588709A86}" srcOrd="2" destOrd="0" parTransId="{C8F42BB6-B28C-45AB-BFA0-448598C0AB85}" sibTransId="{18AAA6CD-03C8-4EFE-8DC1-2E0BF354F945}"/>
    <dgm:cxn modelId="{68CF8EA3-4AC8-495D-BCBF-ACF465E79361}" type="presOf" srcId="{3CA977EB-3BDF-4D22-8599-7FD887912D7B}" destId="{F6A41ABE-AFA7-45DA-BBA4-BBC04CF87CA4}" srcOrd="0" destOrd="0" presId="urn:microsoft.com/office/officeart/2005/8/layout/radial4"/>
    <dgm:cxn modelId="{9B91D36F-2FD1-449F-AE0C-875AD185D243}" type="presOf" srcId="{192B3BB4-4FFA-47D2-A4EB-832B01300D3D}" destId="{2F30EE58-CC3A-4C38-8A12-648E21F659D4}" srcOrd="0" destOrd="0" presId="urn:microsoft.com/office/officeart/2005/8/layout/radial4"/>
    <dgm:cxn modelId="{E8D16342-8E6C-4992-8AC0-188B218E588B}" type="presOf" srcId="{716DF45A-6300-474C-96AD-E34ECCD11F4E}" destId="{0D0B5D49-EE90-4638-9FD1-17EB1CEF1AFD}" srcOrd="0" destOrd="0" presId="urn:microsoft.com/office/officeart/2005/8/layout/radial4"/>
    <dgm:cxn modelId="{6365C5AF-8599-4DCB-93BB-95E024F90C0B}" type="presOf" srcId="{174C275B-8AEF-4089-91AC-4563A3E7B891}" destId="{ACD1304E-6835-4E2E-B7E1-A057EBE2E293}" srcOrd="0" destOrd="0" presId="urn:microsoft.com/office/officeart/2005/8/layout/radial4"/>
    <dgm:cxn modelId="{07841633-6AE1-4D0B-98B5-F54F868D9873}" srcId="{3CA977EB-3BDF-4D22-8599-7FD887912D7B}" destId="{174C275B-8AEF-4089-91AC-4563A3E7B891}" srcOrd="0" destOrd="0" parTransId="{2A180C1C-0EED-4CFA-9B50-4C6A4FBDA3B9}" sibTransId="{A1532788-CBB2-4DA5-9056-823BE07A6583}"/>
    <dgm:cxn modelId="{B66C3F6F-3F42-4610-8477-1F4E05A83A65}" type="presOf" srcId="{90FD8838-A3EA-4A9C-BE89-C06124281720}" destId="{2332F1A3-A612-4886-9816-F4D05F575853}" srcOrd="0" destOrd="0" presId="urn:microsoft.com/office/officeart/2005/8/layout/radial4"/>
    <dgm:cxn modelId="{2F0DCDD6-3BEC-4647-B080-77F0CA15D9F5}" srcId="{174C275B-8AEF-4089-91AC-4563A3E7B891}" destId="{1D1CD3D9-677F-4940-82FA-39EA49A53079}" srcOrd="0" destOrd="0" parTransId="{192B3BB4-4FFA-47D2-A4EB-832B01300D3D}" sibTransId="{74904970-F729-4C0F-91E1-4AC7DEFCE40A}"/>
    <dgm:cxn modelId="{46D1812A-35E6-40F7-A783-BAA4AA0D87B3}" type="presOf" srcId="{1D1CD3D9-677F-4940-82FA-39EA49A53079}" destId="{F8363244-479C-4AAD-A4FB-7D8D0C4F2B08}" srcOrd="0" destOrd="0" presId="urn:microsoft.com/office/officeart/2005/8/layout/radial4"/>
    <dgm:cxn modelId="{2328C811-3453-4364-A57B-96CD0525C6C8}" type="presOf" srcId="{C8F42BB6-B28C-45AB-BFA0-448598C0AB85}" destId="{51ECAAB1-831B-497A-B728-7ABB28DE42F7}" srcOrd="0" destOrd="0" presId="urn:microsoft.com/office/officeart/2005/8/layout/radial4"/>
    <dgm:cxn modelId="{8FBDBDA8-1C81-4F54-A79D-AB11D6228128}" srcId="{174C275B-8AEF-4089-91AC-4563A3E7B891}" destId="{90FD8838-A3EA-4A9C-BE89-C06124281720}" srcOrd="1" destOrd="0" parTransId="{716DF45A-6300-474C-96AD-E34ECCD11F4E}" sibTransId="{2AD06945-CCE5-4195-B62D-7B849BAEC9E4}"/>
    <dgm:cxn modelId="{8403C9AE-C5F2-4D0A-9ECF-1C671FE08B7B}" type="presOf" srcId="{23A68273-A2C8-4C47-B8FC-D0A588709A86}" destId="{BC3D4C88-FA3F-4683-B619-E5F0519E5E9F}" srcOrd="0" destOrd="0" presId="urn:microsoft.com/office/officeart/2005/8/layout/radial4"/>
    <dgm:cxn modelId="{EEAC724C-6A8F-4A20-B6A6-0071F36AD0A1}" type="presParOf" srcId="{F6A41ABE-AFA7-45DA-BBA4-BBC04CF87CA4}" destId="{ACD1304E-6835-4E2E-B7E1-A057EBE2E293}" srcOrd="0" destOrd="0" presId="urn:microsoft.com/office/officeart/2005/8/layout/radial4"/>
    <dgm:cxn modelId="{E13F9670-4EA4-4063-ACCC-1575A49D0D49}" type="presParOf" srcId="{F6A41ABE-AFA7-45DA-BBA4-BBC04CF87CA4}" destId="{2F30EE58-CC3A-4C38-8A12-648E21F659D4}" srcOrd="1" destOrd="0" presId="urn:microsoft.com/office/officeart/2005/8/layout/radial4"/>
    <dgm:cxn modelId="{D86CE1EF-4B37-4EE1-9FF1-34C36E813213}" type="presParOf" srcId="{F6A41ABE-AFA7-45DA-BBA4-BBC04CF87CA4}" destId="{F8363244-479C-4AAD-A4FB-7D8D0C4F2B08}" srcOrd="2" destOrd="0" presId="urn:microsoft.com/office/officeart/2005/8/layout/radial4"/>
    <dgm:cxn modelId="{24B7980E-FE31-405E-9DCB-C8BDA0911449}" type="presParOf" srcId="{F6A41ABE-AFA7-45DA-BBA4-BBC04CF87CA4}" destId="{0D0B5D49-EE90-4638-9FD1-17EB1CEF1AFD}" srcOrd="3" destOrd="0" presId="urn:microsoft.com/office/officeart/2005/8/layout/radial4"/>
    <dgm:cxn modelId="{1F22EDF0-32CA-4208-BA46-E9C84296B994}" type="presParOf" srcId="{F6A41ABE-AFA7-45DA-BBA4-BBC04CF87CA4}" destId="{2332F1A3-A612-4886-9816-F4D05F575853}" srcOrd="4" destOrd="0" presId="urn:microsoft.com/office/officeart/2005/8/layout/radial4"/>
    <dgm:cxn modelId="{B6C32C01-579C-4275-85E6-CE8E0B9866DE}" type="presParOf" srcId="{F6A41ABE-AFA7-45DA-BBA4-BBC04CF87CA4}" destId="{51ECAAB1-831B-497A-B728-7ABB28DE42F7}" srcOrd="5" destOrd="0" presId="urn:microsoft.com/office/officeart/2005/8/layout/radial4"/>
    <dgm:cxn modelId="{3247B81B-A0AD-43E3-BCFD-80DFE4283E60}" type="presParOf" srcId="{F6A41ABE-AFA7-45DA-BBA4-BBC04CF87CA4}" destId="{BC3D4C88-FA3F-4683-B619-E5F0519E5E9F}"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03A2433-6C17-41C8-99C1-8DFE87BE754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AR"/>
        </a:p>
      </dgm:t>
    </dgm:pt>
    <dgm:pt modelId="{09C273B1-6DB5-4F88-901C-6AAA32B3605C}">
      <dgm:prSet phldrT="[Texto]"/>
      <dgm:spPr>
        <a:solidFill>
          <a:schemeClr val="tx2"/>
        </a:solidFill>
      </dgm:spPr>
      <dgm:t>
        <a:bodyPr/>
        <a:lstStyle/>
        <a:p>
          <a:r>
            <a:rPr lang="es-AR" dirty="0" smtClean="0">
              <a:latin typeface="+mj-lt"/>
              <a:cs typeface="Times New Roman" panose="02020603050405020304" pitchFamily="18" charset="0"/>
            </a:rPr>
            <a:t>Clases de “sentencias” preventivas…</a:t>
          </a:r>
          <a:endParaRPr lang="es-AR" dirty="0">
            <a:latin typeface="+mj-lt"/>
            <a:cs typeface="Times New Roman" panose="02020603050405020304" pitchFamily="18" charset="0"/>
          </a:endParaRPr>
        </a:p>
      </dgm:t>
    </dgm:pt>
    <dgm:pt modelId="{1C0B5965-5C1A-4E71-86F6-EC224C9AB855}" type="parTrans" cxnId="{793B63BC-151E-4105-8149-34F3C1BF7575}">
      <dgm:prSet/>
      <dgm:spPr/>
      <dgm:t>
        <a:bodyPr/>
        <a:lstStyle/>
        <a:p>
          <a:endParaRPr lang="es-AR"/>
        </a:p>
      </dgm:t>
    </dgm:pt>
    <dgm:pt modelId="{89992369-AB86-4D94-8E02-82A90AC40CD3}" type="sibTrans" cxnId="{793B63BC-151E-4105-8149-34F3C1BF7575}">
      <dgm:prSet/>
      <dgm:spPr/>
      <dgm:t>
        <a:bodyPr/>
        <a:lstStyle/>
        <a:p>
          <a:endParaRPr lang="es-AR"/>
        </a:p>
      </dgm:t>
    </dgm:pt>
    <dgm:pt modelId="{32A7D5E2-6597-4B9F-A907-7A50EAB6546D}">
      <dgm:prSet phldrT="[Texto]"/>
      <dgm:spPr>
        <a:solidFill>
          <a:schemeClr val="tx2"/>
        </a:solidFill>
      </dgm:spPr>
      <dgm:t>
        <a:bodyPr/>
        <a:lstStyle/>
        <a:p>
          <a:r>
            <a:rPr lang="es-AR" dirty="0" smtClean="0">
              <a:latin typeface="+mj-lt"/>
              <a:cs typeface="Times New Roman" panose="02020603050405020304" pitchFamily="18" charset="0"/>
            </a:rPr>
            <a:t>Mandato preventivo… (de oficio)</a:t>
          </a:r>
          <a:endParaRPr lang="es-AR" dirty="0">
            <a:latin typeface="+mj-lt"/>
            <a:cs typeface="Times New Roman" panose="02020603050405020304" pitchFamily="18" charset="0"/>
          </a:endParaRPr>
        </a:p>
      </dgm:t>
    </dgm:pt>
    <dgm:pt modelId="{A13EF175-5563-4EE8-8158-5BDD68B1C2C5}" type="parTrans" cxnId="{4F0607EC-D911-43F3-9528-5373C49F9226}">
      <dgm:prSet/>
      <dgm:spPr/>
      <dgm:t>
        <a:bodyPr/>
        <a:lstStyle/>
        <a:p>
          <a:endParaRPr lang="es-AR"/>
        </a:p>
      </dgm:t>
    </dgm:pt>
    <dgm:pt modelId="{174C2A6D-13B2-4DE4-A161-0192856AF890}" type="sibTrans" cxnId="{4F0607EC-D911-43F3-9528-5373C49F9226}">
      <dgm:prSet/>
      <dgm:spPr/>
      <dgm:t>
        <a:bodyPr/>
        <a:lstStyle/>
        <a:p>
          <a:endParaRPr lang="es-AR"/>
        </a:p>
      </dgm:t>
    </dgm:pt>
    <dgm:pt modelId="{2D39524F-A347-4A2E-9D0F-B4CBC9EC1EF0}">
      <dgm:prSet phldrT="[Texto]"/>
      <dgm:spPr>
        <a:solidFill>
          <a:schemeClr val="tx2"/>
        </a:solidFill>
      </dgm:spPr>
      <dgm:t>
        <a:bodyPr/>
        <a:lstStyle/>
        <a:p>
          <a:r>
            <a:rPr lang="es-AR" dirty="0" smtClean="0">
              <a:latin typeface="+mj-lt"/>
              <a:cs typeface="Times New Roman" panose="02020603050405020304" pitchFamily="18" charset="0"/>
            </a:rPr>
            <a:t>Pretensión preventiva… (a petición de parte)</a:t>
          </a:r>
          <a:endParaRPr lang="es-AR" dirty="0">
            <a:latin typeface="+mj-lt"/>
            <a:cs typeface="Times New Roman" panose="02020603050405020304" pitchFamily="18" charset="0"/>
          </a:endParaRPr>
        </a:p>
      </dgm:t>
    </dgm:pt>
    <dgm:pt modelId="{E7EB43B2-47CC-4AA6-A096-37CD5DDBAD89}" type="parTrans" cxnId="{7D24CA8D-F1D2-453F-9B90-5FCB05843D45}">
      <dgm:prSet/>
      <dgm:spPr/>
      <dgm:t>
        <a:bodyPr/>
        <a:lstStyle/>
        <a:p>
          <a:endParaRPr lang="es-AR"/>
        </a:p>
      </dgm:t>
    </dgm:pt>
    <dgm:pt modelId="{EBCB215A-1B5D-45C8-A298-E5B3CA1B8A8A}" type="sibTrans" cxnId="{7D24CA8D-F1D2-453F-9B90-5FCB05843D45}">
      <dgm:prSet/>
      <dgm:spPr/>
      <dgm:t>
        <a:bodyPr/>
        <a:lstStyle/>
        <a:p>
          <a:endParaRPr lang="es-AR"/>
        </a:p>
      </dgm:t>
    </dgm:pt>
    <dgm:pt modelId="{D6C0E4B4-5EF0-4C20-9092-89615F5A84E1}" type="pres">
      <dgm:prSet presAssocID="{503A2433-6C17-41C8-99C1-8DFE87BE754A}" presName="hierChild1" presStyleCnt="0">
        <dgm:presLayoutVars>
          <dgm:orgChart val="1"/>
          <dgm:chPref val="1"/>
          <dgm:dir/>
          <dgm:animOne val="branch"/>
          <dgm:animLvl val="lvl"/>
          <dgm:resizeHandles/>
        </dgm:presLayoutVars>
      </dgm:prSet>
      <dgm:spPr/>
      <dgm:t>
        <a:bodyPr/>
        <a:lstStyle/>
        <a:p>
          <a:endParaRPr lang="es-AR"/>
        </a:p>
      </dgm:t>
    </dgm:pt>
    <dgm:pt modelId="{194F33F6-B87E-45F2-9316-20EDF5AB02C4}" type="pres">
      <dgm:prSet presAssocID="{09C273B1-6DB5-4F88-901C-6AAA32B3605C}" presName="hierRoot1" presStyleCnt="0">
        <dgm:presLayoutVars>
          <dgm:hierBranch val="init"/>
        </dgm:presLayoutVars>
      </dgm:prSet>
      <dgm:spPr/>
    </dgm:pt>
    <dgm:pt modelId="{BF82EC3F-6239-4A37-A6AE-880E05B77D58}" type="pres">
      <dgm:prSet presAssocID="{09C273B1-6DB5-4F88-901C-6AAA32B3605C}" presName="rootComposite1" presStyleCnt="0"/>
      <dgm:spPr/>
    </dgm:pt>
    <dgm:pt modelId="{697E5AE0-727A-4A0F-9FED-DDC015546F86}" type="pres">
      <dgm:prSet presAssocID="{09C273B1-6DB5-4F88-901C-6AAA32B3605C}" presName="rootText1" presStyleLbl="node0" presStyleIdx="0" presStyleCnt="1">
        <dgm:presLayoutVars>
          <dgm:chPref val="3"/>
        </dgm:presLayoutVars>
      </dgm:prSet>
      <dgm:spPr/>
      <dgm:t>
        <a:bodyPr/>
        <a:lstStyle/>
        <a:p>
          <a:endParaRPr lang="es-AR"/>
        </a:p>
      </dgm:t>
    </dgm:pt>
    <dgm:pt modelId="{4BF4C35C-36F4-4B54-BE2E-AA5C87E5383A}" type="pres">
      <dgm:prSet presAssocID="{09C273B1-6DB5-4F88-901C-6AAA32B3605C}" presName="rootConnector1" presStyleLbl="node1" presStyleIdx="0" presStyleCnt="0"/>
      <dgm:spPr/>
      <dgm:t>
        <a:bodyPr/>
        <a:lstStyle/>
        <a:p>
          <a:endParaRPr lang="es-AR"/>
        </a:p>
      </dgm:t>
    </dgm:pt>
    <dgm:pt modelId="{C7B66907-C311-4252-8870-5B45CBD29FE8}" type="pres">
      <dgm:prSet presAssocID="{09C273B1-6DB5-4F88-901C-6AAA32B3605C}" presName="hierChild2" presStyleCnt="0"/>
      <dgm:spPr/>
    </dgm:pt>
    <dgm:pt modelId="{EE0F9D8C-32F8-46C2-9B05-31EA1912AACB}" type="pres">
      <dgm:prSet presAssocID="{A13EF175-5563-4EE8-8158-5BDD68B1C2C5}" presName="Name37" presStyleLbl="parChTrans1D2" presStyleIdx="0" presStyleCnt="2"/>
      <dgm:spPr/>
      <dgm:t>
        <a:bodyPr/>
        <a:lstStyle/>
        <a:p>
          <a:endParaRPr lang="es-AR"/>
        </a:p>
      </dgm:t>
    </dgm:pt>
    <dgm:pt modelId="{A071FCAE-79CE-40B3-8D02-BEB4AC23F933}" type="pres">
      <dgm:prSet presAssocID="{32A7D5E2-6597-4B9F-A907-7A50EAB6546D}" presName="hierRoot2" presStyleCnt="0">
        <dgm:presLayoutVars>
          <dgm:hierBranch val="init"/>
        </dgm:presLayoutVars>
      </dgm:prSet>
      <dgm:spPr/>
    </dgm:pt>
    <dgm:pt modelId="{5BFCA71E-5625-4D0D-B256-A1A9F1643178}" type="pres">
      <dgm:prSet presAssocID="{32A7D5E2-6597-4B9F-A907-7A50EAB6546D}" presName="rootComposite" presStyleCnt="0"/>
      <dgm:spPr/>
    </dgm:pt>
    <dgm:pt modelId="{45F0E523-7FD6-42C2-B04D-68B634F6E44C}" type="pres">
      <dgm:prSet presAssocID="{32A7D5E2-6597-4B9F-A907-7A50EAB6546D}" presName="rootText" presStyleLbl="node2" presStyleIdx="0" presStyleCnt="2">
        <dgm:presLayoutVars>
          <dgm:chPref val="3"/>
        </dgm:presLayoutVars>
      </dgm:prSet>
      <dgm:spPr/>
      <dgm:t>
        <a:bodyPr/>
        <a:lstStyle/>
        <a:p>
          <a:endParaRPr lang="es-AR"/>
        </a:p>
      </dgm:t>
    </dgm:pt>
    <dgm:pt modelId="{8FBDDF86-2E7E-4FEE-80AE-689B007EA8E0}" type="pres">
      <dgm:prSet presAssocID="{32A7D5E2-6597-4B9F-A907-7A50EAB6546D}" presName="rootConnector" presStyleLbl="node2" presStyleIdx="0" presStyleCnt="2"/>
      <dgm:spPr/>
      <dgm:t>
        <a:bodyPr/>
        <a:lstStyle/>
        <a:p>
          <a:endParaRPr lang="es-AR"/>
        </a:p>
      </dgm:t>
    </dgm:pt>
    <dgm:pt modelId="{6AA170F1-08D0-45DF-8858-71A1BD921F32}" type="pres">
      <dgm:prSet presAssocID="{32A7D5E2-6597-4B9F-A907-7A50EAB6546D}" presName="hierChild4" presStyleCnt="0"/>
      <dgm:spPr/>
    </dgm:pt>
    <dgm:pt modelId="{222832B0-00D3-418E-A414-593F98C5D880}" type="pres">
      <dgm:prSet presAssocID="{32A7D5E2-6597-4B9F-A907-7A50EAB6546D}" presName="hierChild5" presStyleCnt="0"/>
      <dgm:spPr/>
    </dgm:pt>
    <dgm:pt modelId="{D4C6CBB5-B3D5-4C61-8BCF-D4F419731DB3}" type="pres">
      <dgm:prSet presAssocID="{E7EB43B2-47CC-4AA6-A096-37CD5DDBAD89}" presName="Name37" presStyleLbl="parChTrans1D2" presStyleIdx="1" presStyleCnt="2"/>
      <dgm:spPr/>
      <dgm:t>
        <a:bodyPr/>
        <a:lstStyle/>
        <a:p>
          <a:endParaRPr lang="es-AR"/>
        </a:p>
      </dgm:t>
    </dgm:pt>
    <dgm:pt modelId="{DD992E62-0212-47F0-A3E9-3DB4C519AB6A}" type="pres">
      <dgm:prSet presAssocID="{2D39524F-A347-4A2E-9D0F-B4CBC9EC1EF0}" presName="hierRoot2" presStyleCnt="0">
        <dgm:presLayoutVars>
          <dgm:hierBranch val="init"/>
        </dgm:presLayoutVars>
      </dgm:prSet>
      <dgm:spPr/>
    </dgm:pt>
    <dgm:pt modelId="{A48A5D30-2588-41C0-B74D-B4A82B7CC226}" type="pres">
      <dgm:prSet presAssocID="{2D39524F-A347-4A2E-9D0F-B4CBC9EC1EF0}" presName="rootComposite" presStyleCnt="0"/>
      <dgm:spPr/>
    </dgm:pt>
    <dgm:pt modelId="{705C5A2E-ED3E-4E52-81CB-01E1A4ADC269}" type="pres">
      <dgm:prSet presAssocID="{2D39524F-A347-4A2E-9D0F-B4CBC9EC1EF0}" presName="rootText" presStyleLbl="node2" presStyleIdx="1" presStyleCnt="2">
        <dgm:presLayoutVars>
          <dgm:chPref val="3"/>
        </dgm:presLayoutVars>
      </dgm:prSet>
      <dgm:spPr/>
      <dgm:t>
        <a:bodyPr/>
        <a:lstStyle/>
        <a:p>
          <a:endParaRPr lang="es-AR"/>
        </a:p>
      </dgm:t>
    </dgm:pt>
    <dgm:pt modelId="{14FA2939-B8A5-4DA3-B01C-04AB3E501729}" type="pres">
      <dgm:prSet presAssocID="{2D39524F-A347-4A2E-9D0F-B4CBC9EC1EF0}" presName="rootConnector" presStyleLbl="node2" presStyleIdx="1" presStyleCnt="2"/>
      <dgm:spPr/>
      <dgm:t>
        <a:bodyPr/>
        <a:lstStyle/>
        <a:p>
          <a:endParaRPr lang="es-AR"/>
        </a:p>
      </dgm:t>
    </dgm:pt>
    <dgm:pt modelId="{B699A70D-3349-4BC9-A306-63395BF56E2E}" type="pres">
      <dgm:prSet presAssocID="{2D39524F-A347-4A2E-9D0F-B4CBC9EC1EF0}" presName="hierChild4" presStyleCnt="0"/>
      <dgm:spPr/>
    </dgm:pt>
    <dgm:pt modelId="{4BDB27E0-6664-487C-81EF-C37B8510D293}" type="pres">
      <dgm:prSet presAssocID="{2D39524F-A347-4A2E-9D0F-B4CBC9EC1EF0}" presName="hierChild5" presStyleCnt="0"/>
      <dgm:spPr/>
    </dgm:pt>
    <dgm:pt modelId="{B9061F15-1E1B-4190-87DC-41FACDA889C6}" type="pres">
      <dgm:prSet presAssocID="{09C273B1-6DB5-4F88-901C-6AAA32B3605C}" presName="hierChild3" presStyleCnt="0"/>
      <dgm:spPr/>
    </dgm:pt>
  </dgm:ptLst>
  <dgm:cxnLst>
    <dgm:cxn modelId="{4F0607EC-D911-43F3-9528-5373C49F9226}" srcId="{09C273B1-6DB5-4F88-901C-6AAA32B3605C}" destId="{32A7D5E2-6597-4B9F-A907-7A50EAB6546D}" srcOrd="0" destOrd="0" parTransId="{A13EF175-5563-4EE8-8158-5BDD68B1C2C5}" sibTransId="{174C2A6D-13B2-4DE4-A161-0192856AF890}"/>
    <dgm:cxn modelId="{6F4ADF60-FD09-4FD5-87B1-F2577F48E223}" type="presOf" srcId="{503A2433-6C17-41C8-99C1-8DFE87BE754A}" destId="{D6C0E4B4-5EF0-4C20-9092-89615F5A84E1}" srcOrd="0" destOrd="0" presId="urn:microsoft.com/office/officeart/2005/8/layout/orgChart1"/>
    <dgm:cxn modelId="{B8D39F0C-5092-4200-892F-B07EE298C645}" type="presOf" srcId="{09C273B1-6DB5-4F88-901C-6AAA32B3605C}" destId="{697E5AE0-727A-4A0F-9FED-DDC015546F86}" srcOrd="0" destOrd="0" presId="urn:microsoft.com/office/officeart/2005/8/layout/orgChart1"/>
    <dgm:cxn modelId="{94A6D997-2DE3-4DD1-8D1B-0F46E2242CFB}" type="presOf" srcId="{09C273B1-6DB5-4F88-901C-6AAA32B3605C}" destId="{4BF4C35C-36F4-4B54-BE2E-AA5C87E5383A}" srcOrd="1" destOrd="0" presId="urn:microsoft.com/office/officeart/2005/8/layout/orgChart1"/>
    <dgm:cxn modelId="{17E44243-2965-4C12-B9F9-510A666031AD}" type="presOf" srcId="{32A7D5E2-6597-4B9F-A907-7A50EAB6546D}" destId="{8FBDDF86-2E7E-4FEE-80AE-689B007EA8E0}" srcOrd="1" destOrd="0" presId="urn:microsoft.com/office/officeart/2005/8/layout/orgChart1"/>
    <dgm:cxn modelId="{4E6D9BAF-CB32-4774-A06E-D4C0B8B245CF}" type="presOf" srcId="{32A7D5E2-6597-4B9F-A907-7A50EAB6546D}" destId="{45F0E523-7FD6-42C2-B04D-68B634F6E44C}" srcOrd="0" destOrd="0" presId="urn:microsoft.com/office/officeart/2005/8/layout/orgChart1"/>
    <dgm:cxn modelId="{2D11D204-643B-42A4-A3B9-519E0224BE43}" type="presOf" srcId="{A13EF175-5563-4EE8-8158-5BDD68B1C2C5}" destId="{EE0F9D8C-32F8-46C2-9B05-31EA1912AACB}" srcOrd="0" destOrd="0" presId="urn:microsoft.com/office/officeart/2005/8/layout/orgChart1"/>
    <dgm:cxn modelId="{213FE921-E4D4-4BA6-A69D-42F6C6BB1367}" type="presOf" srcId="{2D39524F-A347-4A2E-9D0F-B4CBC9EC1EF0}" destId="{705C5A2E-ED3E-4E52-81CB-01E1A4ADC269}" srcOrd="0" destOrd="0" presId="urn:microsoft.com/office/officeart/2005/8/layout/orgChart1"/>
    <dgm:cxn modelId="{793B63BC-151E-4105-8149-34F3C1BF7575}" srcId="{503A2433-6C17-41C8-99C1-8DFE87BE754A}" destId="{09C273B1-6DB5-4F88-901C-6AAA32B3605C}" srcOrd="0" destOrd="0" parTransId="{1C0B5965-5C1A-4E71-86F6-EC224C9AB855}" sibTransId="{89992369-AB86-4D94-8E02-82A90AC40CD3}"/>
    <dgm:cxn modelId="{80D77A93-318C-4102-97B3-0CD333164FFB}" type="presOf" srcId="{2D39524F-A347-4A2E-9D0F-B4CBC9EC1EF0}" destId="{14FA2939-B8A5-4DA3-B01C-04AB3E501729}" srcOrd="1" destOrd="0" presId="urn:microsoft.com/office/officeart/2005/8/layout/orgChart1"/>
    <dgm:cxn modelId="{DBDD7AFA-5317-4387-A12A-866E8C298AA3}" type="presOf" srcId="{E7EB43B2-47CC-4AA6-A096-37CD5DDBAD89}" destId="{D4C6CBB5-B3D5-4C61-8BCF-D4F419731DB3}" srcOrd="0" destOrd="0" presId="urn:microsoft.com/office/officeart/2005/8/layout/orgChart1"/>
    <dgm:cxn modelId="{7D24CA8D-F1D2-453F-9B90-5FCB05843D45}" srcId="{09C273B1-6DB5-4F88-901C-6AAA32B3605C}" destId="{2D39524F-A347-4A2E-9D0F-B4CBC9EC1EF0}" srcOrd="1" destOrd="0" parTransId="{E7EB43B2-47CC-4AA6-A096-37CD5DDBAD89}" sibTransId="{EBCB215A-1B5D-45C8-A298-E5B3CA1B8A8A}"/>
    <dgm:cxn modelId="{286EB227-F8C0-4BA9-AD80-A5B8563608A5}" type="presParOf" srcId="{D6C0E4B4-5EF0-4C20-9092-89615F5A84E1}" destId="{194F33F6-B87E-45F2-9316-20EDF5AB02C4}" srcOrd="0" destOrd="0" presId="urn:microsoft.com/office/officeart/2005/8/layout/orgChart1"/>
    <dgm:cxn modelId="{92ADBBE2-E4D9-4BF5-ACDF-E6289450A37F}" type="presParOf" srcId="{194F33F6-B87E-45F2-9316-20EDF5AB02C4}" destId="{BF82EC3F-6239-4A37-A6AE-880E05B77D58}" srcOrd="0" destOrd="0" presId="urn:microsoft.com/office/officeart/2005/8/layout/orgChart1"/>
    <dgm:cxn modelId="{E0ADA1D7-101C-4C24-BCB2-343EBFEEEBBD}" type="presParOf" srcId="{BF82EC3F-6239-4A37-A6AE-880E05B77D58}" destId="{697E5AE0-727A-4A0F-9FED-DDC015546F86}" srcOrd="0" destOrd="0" presId="urn:microsoft.com/office/officeart/2005/8/layout/orgChart1"/>
    <dgm:cxn modelId="{9BCEE04C-F0BF-400C-B519-393DAAF61A8E}" type="presParOf" srcId="{BF82EC3F-6239-4A37-A6AE-880E05B77D58}" destId="{4BF4C35C-36F4-4B54-BE2E-AA5C87E5383A}" srcOrd="1" destOrd="0" presId="urn:microsoft.com/office/officeart/2005/8/layout/orgChart1"/>
    <dgm:cxn modelId="{832F1752-1349-45F0-8E7D-F83D60E362E6}" type="presParOf" srcId="{194F33F6-B87E-45F2-9316-20EDF5AB02C4}" destId="{C7B66907-C311-4252-8870-5B45CBD29FE8}" srcOrd="1" destOrd="0" presId="urn:microsoft.com/office/officeart/2005/8/layout/orgChart1"/>
    <dgm:cxn modelId="{2CB908E7-0CE1-4063-A2B7-D0CF2744D1D6}" type="presParOf" srcId="{C7B66907-C311-4252-8870-5B45CBD29FE8}" destId="{EE0F9D8C-32F8-46C2-9B05-31EA1912AACB}" srcOrd="0" destOrd="0" presId="urn:microsoft.com/office/officeart/2005/8/layout/orgChart1"/>
    <dgm:cxn modelId="{A5F227BD-F43F-4D21-B397-13EB713546FA}" type="presParOf" srcId="{C7B66907-C311-4252-8870-5B45CBD29FE8}" destId="{A071FCAE-79CE-40B3-8D02-BEB4AC23F933}" srcOrd="1" destOrd="0" presId="urn:microsoft.com/office/officeart/2005/8/layout/orgChart1"/>
    <dgm:cxn modelId="{3ADB6BFF-D393-4B24-8C5C-A4BBC481DEE8}" type="presParOf" srcId="{A071FCAE-79CE-40B3-8D02-BEB4AC23F933}" destId="{5BFCA71E-5625-4D0D-B256-A1A9F1643178}" srcOrd="0" destOrd="0" presId="urn:microsoft.com/office/officeart/2005/8/layout/orgChart1"/>
    <dgm:cxn modelId="{57E8F032-ECA5-4038-95B6-FB63555FE047}" type="presParOf" srcId="{5BFCA71E-5625-4D0D-B256-A1A9F1643178}" destId="{45F0E523-7FD6-42C2-B04D-68B634F6E44C}" srcOrd="0" destOrd="0" presId="urn:microsoft.com/office/officeart/2005/8/layout/orgChart1"/>
    <dgm:cxn modelId="{0DF01B7B-1AF8-4AB2-A75A-D9338EEC03B1}" type="presParOf" srcId="{5BFCA71E-5625-4D0D-B256-A1A9F1643178}" destId="{8FBDDF86-2E7E-4FEE-80AE-689B007EA8E0}" srcOrd="1" destOrd="0" presId="urn:microsoft.com/office/officeart/2005/8/layout/orgChart1"/>
    <dgm:cxn modelId="{F0923BAB-6D41-44ED-A645-786932638A84}" type="presParOf" srcId="{A071FCAE-79CE-40B3-8D02-BEB4AC23F933}" destId="{6AA170F1-08D0-45DF-8858-71A1BD921F32}" srcOrd="1" destOrd="0" presId="urn:microsoft.com/office/officeart/2005/8/layout/orgChart1"/>
    <dgm:cxn modelId="{1C9B7CB7-EB3B-4F64-81C7-FF10E873A4B7}" type="presParOf" srcId="{A071FCAE-79CE-40B3-8D02-BEB4AC23F933}" destId="{222832B0-00D3-418E-A414-593F98C5D880}" srcOrd="2" destOrd="0" presId="urn:microsoft.com/office/officeart/2005/8/layout/orgChart1"/>
    <dgm:cxn modelId="{BE4E8F2C-8278-489D-8A5A-54362C45A7C2}" type="presParOf" srcId="{C7B66907-C311-4252-8870-5B45CBD29FE8}" destId="{D4C6CBB5-B3D5-4C61-8BCF-D4F419731DB3}" srcOrd="2" destOrd="0" presId="urn:microsoft.com/office/officeart/2005/8/layout/orgChart1"/>
    <dgm:cxn modelId="{9D10C5EF-1580-4AF0-A798-D5DBB4089828}" type="presParOf" srcId="{C7B66907-C311-4252-8870-5B45CBD29FE8}" destId="{DD992E62-0212-47F0-A3E9-3DB4C519AB6A}" srcOrd="3" destOrd="0" presId="urn:microsoft.com/office/officeart/2005/8/layout/orgChart1"/>
    <dgm:cxn modelId="{47AA2F28-37D6-433A-8414-EC173D925164}" type="presParOf" srcId="{DD992E62-0212-47F0-A3E9-3DB4C519AB6A}" destId="{A48A5D30-2588-41C0-B74D-B4A82B7CC226}" srcOrd="0" destOrd="0" presId="urn:microsoft.com/office/officeart/2005/8/layout/orgChart1"/>
    <dgm:cxn modelId="{CCF282B5-B640-4C45-88AA-0EE11824057B}" type="presParOf" srcId="{A48A5D30-2588-41C0-B74D-B4A82B7CC226}" destId="{705C5A2E-ED3E-4E52-81CB-01E1A4ADC269}" srcOrd="0" destOrd="0" presId="urn:microsoft.com/office/officeart/2005/8/layout/orgChart1"/>
    <dgm:cxn modelId="{5C607618-1CED-475A-A19D-A62C3A3F7B32}" type="presParOf" srcId="{A48A5D30-2588-41C0-B74D-B4A82B7CC226}" destId="{14FA2939-B8A5-4DA3-B01C-04AB3E501729}" srcOrd="1" destOrd="0" presId="urn:microsoft.com/office/officeart/2005/8/layout/orgChart1"/>
    <dgm:cxn modelId="{6564262E-85EB-4258-9A11-DF2D84CF108D}" type="presParOf" srcId="{DD992E62-0212-47F0-A3E9-3DB4C519AB6A}" destId="{B699A70D-3349-4BC9-A306-63395BF56E2E}" srcOrd="1" destOrd="0" presId="urn:microsoft.com/office/officeart/2005/8/layout/orgChart1"/>
    <dgm:cxn modelId="{B7A9451D-CDA2-41F1-9913-18FD579A778D}" type="presParOf" srcId="{DD992E62-0212-47F0-A3E9-3DB4C519AB6A}" destId="{4BDB27E0-6664-487C-81EF-C37B8510D293}" srcOrd="2" destOrd="0" presId="urn:microsoft.com/office/officeart/2005/8/layout/orgChart1"/>
    <dgm:cxn modelId="{A42FBC4F-FAE4-4878-BFE3-CBA473FD3CD8}" type="presParOf" srcId="{194F33F6-B87E-45F2-9316-20EDF5AB02C4}" destId="{B9061F15-1E1B-4190-87DC-41FACDA889C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ECADFE-2323-49C9-84F3-1EB8C67AC46D}">
      <dsp:nvSpPr>
        <dsp:cNvPr id="0" name=""/>
        <dsp:cNvSpPr/>
      </dsp:nvSpPr>
      <dsp:spPr>
        <a:xfrm>
          <a:off x="516606" y="0"/>
          <a:ext cx="5854874" cy="230425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815604-4577-4AA8-A7E3-E134728D4564}">
      <dsp:nvSpPr>
        <dsp:cNvPr id="0" name=""/>
        <dsp:cNvSpPr/>
      </dsp:nvSpPr>
      <dsp:spPr>
        <a:xfrm>
          <a:off x="7399" y="691276"/>
          <a:ext cx="2217103" cy="921702"/>
        </a:xfrm>
        <a:prstGeom prst="roundRect">
          <a:avLst/>
        </a:prstGeom>
        <a:solidFill>
          <a:schemeClr val="bg1"/>
        </a:solidFill>
        <a:ln w="38100">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AR" sz="1700" kern="1200" dirty="0" smtClean="0">
              <a:solidFill>
                <a:schemeClr val="tx1"/>
              </a:solidFill>
            </a:rPr>
            <a:t>Derechos individuales</a:t>
          </a:r>
          <a:endParaRPr lang="es-AR" sz="1700" kern="1200" dirty="0">
            <a:solidFill>
              <a:schemeClr val="tx1"/>
            </a:solidFill>
          </a:endParaRPr>
        </a:p>
      </dsp:txBody>
      <dsp:txXfrm>
        <a:off x="52393" y="736270"/>
        <a:ext cx="2127115" cy="831714"/>
      </dsp:txXfrm>
    </dsp:sp>
    <dsp:sp modelId="{DD688366-F584-4F7B-A6AA-C994D1415EE0}">
      <dsp:nvSpPr>
        <dsp:cNvPr id="0" name=""/>
        <dsp:cNvSpPr/>
      </dsp:nvSpPr>
      <dsp:spPr>
        <a:xfrm>
          <a:off x="2335492" y="691276"/>
          <a:ext cx="2217103" cy="921702"/>
        </a:xfrm>
        <a:prstGeom prst="roundRect">
          <a:avLst/>
        </a:prstGeom>
        <a:solidFill>
          <a:schemeClr val="bg1"/>
        </a:solidFill>
        <a:ln w="38100">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AR" sz="1700" kern="1200" dirty="0" smtClean="0">
              <a:solidFill>
                <a:schemeClr val="tx1"/>
              </a:solidFill>
            </a:rPr>
            <a:t>Derechos de incidencia colectiva</a:t>
          </a:r>
          <a:endParaRPr lang="es-AR" sz="1700" kern="1200" dirty="0">
            <a:solidFill>
              <a:schemeClr val="tx1"/>
            </a:solidFill>
          </a:endParaRPr>
        </a:p>
      </dsp:txBody>
      <dsp:txXfrm>
        <a:off x="2380486" y="736270"/>
        <a:ext cx="2127115" cy="831714"/>
      </dsp:txXfrm>
    </dsp:sp>
    <dsp:sp modelId="{0E4630E4-8A72-4AA5-AA1A-B4B6CCBF5BAB}">
      <dsp:nvSpPr>
        <dsp:cNvPr id="0" name=""/>
        <dsp:cNvSpPr/>
      </dsp:nvSpPr>
      <dsp:spPr>
        <a:xfrm>
          <a:off x="4663585" y="691276"/>
          <a:ext cx="2217103" cy="921702"/>
        </a:xfrm>
        <a:prstGeom prst="roundRect">
          <a:avLst/>
        </a:prstGeom>
        <a:solidFill>
          <a:schemeClr val="bg1"/>
        </a:solidFill>
        <a:ln w="38100">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AR" sz="1700" kern="1200" dirty="0" smtClean="0">
              <a:solidFill>
                <a:schemeClr val="tx1"/>
              </a:solidFill>
            </a:rPr>
            <a:t>Derechos individuales homogéneos</a:t>
          </a:r>
          <a:endParaRPr lang="es-AR" sz="1700" kern="1200" dirty="0">
            <a:solidFill>
              <a:schemeClr val="tx1"/>
            </a:solidFill>
          </a:endParaRPr>
        </a:p>
      </dsp:txBody>
      <dsp:txXfrm>
        <a:off x="4708579" y="736270"/>
        <a:ext cx="2127115" cy="8317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6847B8-4CB0-42B5-8FB0-E9C22FE68DB1}">
      <dsp:nvSpPr>
        <dsp:cNvPr id="0" name=""/>
        <dsp:cNvSpPr/>
      </dsp:nvSpPr>
      <dsp:spPr>
        <a:xfrm>
          <a:off x="0" y="369624"/>
          <a:ext cx="8352928" cy="604800"/>
        </a:xfrm>
        <a:prstGeom prst="rect">
          <a:avLst/>
        </a:prstGeom>
        <a:solidFill>
          <a:schemeClr val="accent1">
            <a:alpha val="90000"/>
          </a:schemeClr>
        </a:solidFill>
        <a:ln w="25400">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4D574B-A0C7-4412-98C6-8D0B3E35EDA4}">
      <dsp:nvSpPr>
        <dsp:cNvPr id="0" name=""/>
        <dsp:cNvSpPr/>
      </dsp:nvSpPr>
      <dsp:spPr>
        <a:xfrm>
          <a:off x="417646" y="15384"/>
          <a:ext cx="6711126" cy="708480"/>
        </a:xfrm>
        <a:prstGeom prst="roundRect">
          <a:avLst/>
        </a:prstGeom>
        <a:solidFill>
          <a:schemeClr val="bg1"/>
        </a:solidFill>
        <a:ln w="38100">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005" tIns="0" rIns="221005" bIns="0" numCol="1" spcCol="1270" anchor="ctr" anchorCtr="0">
          <a:noAutofit/>
        </a:bodyPr>
        <a:lstStyle/>
        <a:p>
          <a:pPr lvl="0" algn="l" defTabSz="800100">
            <a:lnSpc>
              <a:spcPct val="90000"/>
            </a:lnSpc>
            <a:spcBef>
              <a:spcPct val="0"/>
            </a:spcBef>
            <a:spcAft>
              <a:spcPct val="35000"/>
            </a:spcAft>
          </a:pPr>
          <a:r>
            <a:rPr lang="es-AR" sz="1800" kern="1200" dirty="0" smtClean="0">
              <a:solidFill>
                <a:schemeClr val="tx1"/>
              </a:solidFill>
            </a:rPr>
            <a:t>a) Existencia de un estado de incertidumbre en causa contenciosa…</a:t>
          </a:r>
          <a:endParaRPr lang="es-AR" sz="1800" kern="1200" dirty="0">
            <a:solidFill>
              <a:schemeClr val="tx1"/>
            </a:solidFill>
          </a:endParaRPr>
        </a:p>
      </dsp:txBody>
      <dsp:txXfrm>
        <a:off x="452231" y="49969"/>
        <a:ext cx="6641956" cy="639310"/>
      </dsp:txXfrm>
    </dsp:sp>
    <dsp:sp modelId="{01BEAB24-EA4B-487B-BCAE-CADA7BAD9126}">
      <dsp:nvSpPr>
        <dsp:cNvPr id="0" name=""/>
        <dsp:cNvSpPr/>
      </dsp:nvSpPr>
      <dsp:spPr>
        <a:xfrm>
          <a:off x="0" y="1458264"/>
          <a:ext cx="8352928" cy="604800"/>
        </a:xfrm>
        <a:prstGeom prst="rect">
          <a:avLst/>
        </a:prstGeom>
        <a:solidFill>
          <a:schemeClr val="accent1">
            <a:alpha val="90000"/>
          </a:schemeClr>
        </a:solidFill>
        <a:ln w="25400">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4C53D6-5C1F-4A4C-9FD4-A7A17DE35BC0}">
      <dsp:nvSpPr>
        <dsp:cNvPr id="0" name=""/>
        <dsp:cNvSpPr/>
      </dsp:nvSpPr>
      <dsp:spPr>
        <a:xfrm>
          <a:off x="417646" y="1104024"/>
          <a:ext cx="6711126" cy="708480"/>
        </a:xfrm>
        <a:prstGeom prst="roundRect">
          <a:avLst/>
        </a:prstGeom>
        <a:solidFill>
          <a:schemeClr val="bg1"/>
        </a:solidFill>
        <a:ln w="38100">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005" tIns="0" rIns="221005" bIns="0" numCol="1" spcCol="1270" anchor="ctr" anchorCtr="0">
          <a:noAutofit/>
        </a:bodyPr>
        <a:lstStyle/>
        <a:p>
          <a:pPr lvl="0" algn="l" defTabSz="800100">
            <a:lnSpc>
              <a:spcPct val="90000"/>
            </a:lnSpc>
            <a:spcBef>
              <a:spcPct val="0"/>
            </a:spcBef>
            <a:spcAft>
              <a:spcPct val="35000"/>
            </a:spcAft>
          </a:pPr>
          <a:r>
            <a:rPr lang="es-AR" sz="1800" kern="1200" dirty="0" smtClean="0">
              <a:solidFill>
                <a:schemeClr val="tx1"/>
              </a:solidFill>
            </a:rPr>
            <a:t>b) Existencia concreta de la relación jurídica… </a:t>
          </a:r>
          <a:endParaRPr lang="es-AR" sz="1800" kern="1200" dirty="0">
            <a:solidFill>
              <a:schemeClr val="tx1"/>
            </a:solidFill>
          </a:endParaRPr>
        </a:p>
      </dsp:txBody>
      <dsp:txXfrm>
        <a:off x="452231" y="1138609"/>
        <a:ext cx="6641956" cy="639310"/>
      </dsp:txXfrm>
    </dsp:sp>
    <dsp:sp modelId="{90639563-20A2-47F0-AAE5-690EB7BC2BEE}">
      <dsp:nvSpPr>
        <dsp:cNvPr id="0" name=""/>
        <dsp:cNvSpPr/>
      </dsp:nvSpPr>
      <dsp:spPr>
        <a:xfrm>
          <a:off x="0" y="2546904"/>
          <a:ext cx="8352928" cy="604800"/>
        </a:xfrm>
        <a:prstGeom prst="rect">
          <a:avLst/>
        </a:prstGeom>
        <a:solidFill>
          <a:schemeClr val="accent1">
            <a:alpha val="90000"/>
          </a:schemeClr>
        </a:solidFill>
        <a:ln w="25400">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775996-0AE3-4F66-A289-654F47DFE9ED}">
      <dsp:nvSpPr>
        <dsp:cNvPr id="0" name=""/>
        <dsp:cNvSpPr/>
      </dsp:nvSpPr>
      <dsp:spPr>
        <a:xfrm>
          <a:off x="417646" y="2192664"/>
          <a:ext cx="6711126" cy="708480"/>
        </a:xfrm>
        <a:prstGeom prst="roundRect">
          <a:avLst/>
        </a:prstGeom>
        <a:solidFill>
          <a:schemeClr val="bg1"/>
        </a:solidFill>
        <a:ln w="38100">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005" tIns="0" rIns="221005" bIns="0" numCol="1" spcCol="1270" anchor="ctr" anchorCtr="0">
          <a:noAutofit/>
        </a:bodyPr>
        <a:lstStyle/>
        <a:p>
          <a:pPr lvl="0" algn="l" defTabSz="800100">
            <a:lnSpc>
              <a:spcPct val="90000"/>
            </a:lnSpc>
            <a:spcBef>
              <a:spcPct val="0"/>
            </a:spcBef>
            <a:spcAft>
              <a:spcPct val="35000"/>
            </a:spcAft>
          </a:pPr>
          <a:r>
            <a:rPr lang="es-AR" sz="1800" kern="1200" dirty="0" smtClean="0">
              <a:solidFill>
                <a:schemeClr val="tx1"/>
              </a:solidFill>
            </a:rPr>
            <a:t>c) Interés jurídico en quien deduce el remedio… </a:t>
          </a:r>
          <a:endParaRPr lang="es-AR" sz="1800" kern="1200" dirty="0">
            <a:solidFill>
              <a:schemeClr val="tx1"/>
            </a:solidFill>
          </a:endParaRPr>
        </a:p>
      </dsp:txBody>
      <dsp:txXfrm>
        <a:off x="452231" y="2227249"/>
        <a:ext cx="6641956" cy="639310"/>
      </dsp:txXfrm>
    </dsp:sp>
    <dsp:sp modelId="{53F3BDB8-7E01-47F1-8F9A-A9BABD655B01}">
      <dsp:nvSpPr>
        <dsp:cNvPr id="0" name=""/>
        <dsp:cNvSpPr/>
      </dsp:nvSpPr>
      <dsp:spPr>
        <a:xfrm>
          <a:off x="0" y="3635544"/>
          <a:ext cx="8352928" cy="604800"/>
        </a:xfrm>
        <a:prstGeom prst="rect">
          <a:avLst/>
        </a:prstGeom>
        <a:solidFill>
          <a:schemeClr val="accent1">
            <a:alpha val="90000"/>
          </a:schemeClr>
        </a:solidFill>
        <a:ln w="25400">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2395C1-993C-4471-B1FB-8C82B4E4E067}">
      <dsp:nvSpPr>
        <dsp:cNvPr id="0" name=""/>
        <dsp:cNvSpPr/>
      </dsp:nvSpPr>
      <dsp:spPr>
        <a:xfrm>
          <a:off x="417646" y="3281304"/>
          <a:ext cx="6711126" cy="708480"/>
        </a:xfrm>
        <a:prstGeom prst="roundRect">
          <a:avLst/>
        </a:prstGeom>
        <a:solidFill>
          <a:schemeClr val="bg1"/>
        </a:solidFill>
        <a:ln w="38100">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005" tIns="0" rIns="221005" bIns="0" numCol="1" spcCol="1270" anchor="ctr" anchorCtr="0">
          <a:noAutofit/>
        </a:bodyPr>
        <a:lstStyle/>
        <a:p>
          <a:pPr lvl="0" algn="l" defTabSz="800100">
            <a:lnSpc>
              <a:spcPct val="90000"/>
            </a:lnSpc>
            <a:spcBef>
              <a:spcPct val="0"/>
            </a:spcBef>
            <a:spcAft>
              <a:spcPct val="35000"/>
            </a:spcAft>
          </a:pPr>
          <a:r>
            <a:rPr lang="es-AR" sz="1800" kern="1200" dirty="0" smtClean="0">
              <a:solidFill>
                <a:schemeClr val="tx1"/>
              </a:solidFill>
            </a:rPr>
            <a:t>d) ¿Actualidad de la lesión…? </a:t>
          </a:r>
          <a:r>
            <a:rPr lang="es-AR" sz="1800" b="1" u="sng" kern="1200" dirty="0" smtClean="0">
              <a:solidFill>
                <a:schemeClr val="tx1"/>
              </a:solidFill>
            </a:rPr>
            <a:t>SIN lesión actual…</a:t>
          </a:r>
          <a:endParaRPr lang="es-AR" sz="1800" b="1" u="sng" kern="1200" dirty="0">
            <a:solidFill>
              <a:schemeClr val="tx1"/>
            </a:solidFill>
          </a:endParaRPr>
        </a:p>
      </dsp:txBody>
      <dsp:txXfrm>
        <a:off x="452231" y="3315889"/>
        <a:ext cx="6641956" cy="639310"/>
      </dsp:txXfrm>
    </dsp:sp>
    <dsp:sp modelId="{0A17CCD9-BC5C-4648-BBB5-527CFC404DB9}">
      <dsp:nvSpPr>
        <dsp:cNvPr id="0" name=""/>
        <dsp:cNvSpPr/>
      </dsp:nvSpPr>
      <dsp:spPr>
        <a:xfrm>
          <a:off x="0" y="4724183"/>
          <a:ext cx="8352928" cy="604800"/>
        </a:xfrm>
        <a:prstGeom prst="rect">
          <a:avLst/>
        </a:prstGeom>
        <a:solidFill>
          <a:schemeClr val="accent1">
            <a:alpha val="90000"/>
          </a:schemeClr>
        </a:solidFill>
        <a:ln w="25400">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174F12-5D2E-43FE-BF81-EC3C5B0CB0F9}">
      <dsp:nvSpPr>
        <dsp:cNvPr id="0" name=""/>
        <dsp:cNvSpPr/>
      </dsp:nvSpPr>
      <dsp:spPr>
        <a:xfrm>
          <a:off x="417646" y="4369943"/>
          <a:ext cx="6711126" cy="708480"/>
        </a:xfrm>
        <a:prstGeom prst="roundRect">
          <a:avLst/>
        </a:prstGeom>
        <a:solidFill>
          <a:schemeClr val="bg1"/>
        </a:solidFill>
        <a:ln w="38100">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005" tIns="0" rIns="221005" bIns="0" numCol="1" spcCol="1270" anchor="ctr" anchorCtr="0">
          <a:noAutofit/>
        </a:bodyPr>
        <a:lstStyle/>
        <a:p>
          <a:pPr lvl="0" algn="l" defTabSz="800100">
            <a:lnSpc>
              <a:spcPct val="90000"/>
            </a:lnSpc>
            <a:spcBef>
              <a:spcPct val="0"/>
            </a:spcBef>
            <a:spcAft>
              <a:spcPct val="35000"/>
            </a:spcAft>
          </a:pPr>
          <a:r>
            <a:rPr lang="es-AR" sz="1800" kern="1200" dirty="0" smtClean="0">
              <a:solidFill>
                <a:schemeClr val="tx1"/>
              </a:solidFill>
            </a:rPr>
            <a:t>e) Inexistencia de otra vía alternativa, esto es, el interés específico en utilizarla…</a:t>
          </a:r>
          <a:endParaRPr lang="es-AR" sz="1800" kern="1200" dirty="0">
            <a:solidFill>
              <a:schemeClr val="tx1"/>
            </a:solidFill>
          </a:endParaRPr>
        </a:p>
      </dsp:txBody>
      <dsp:txXfrm>
        <a:off x="452231" y="4404528"/>
        <a:ext cx="6641956" cy="6393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519A31-C3FB-4529-BF80-3799EC5625F4}">
      <dsp:nvSpPr>
        <dsp:cNvPr id="0" name=""/>
        <dsp:cNvSpPr/>
      </dsp:nvSpPr>
      <dsp:spPr>
        <a:xfrm>
          <a:off x="423206" y="61"/>
          <a:ext cx="2880249" cy="1440124"/>
        </a:xfrm>
        <a:prstGeom prst="roundRect">
          <a:avLst>
            <a:gd name="adj" fmla="val 10000"/>
          </a:avLst>
        </a:prstGeom>
        <a:solidFill>
          <a:schemeClr val="accent1">
            <a:hueOff val="0"/>
            <a:satOff val="0"/>
            <a:lumOff val="0"/>
            <a:alphaOff val="0"/>
          </a:schemeClr>
        </a:solidFill>
        <a:ln w="254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55880" rIns="83820" bIns="55880" numCol="1" spcCol="1270" anchor="ctr" anchorCtr="0">
          <a:noAutofit/>
        </a:bodyPr>
        <a:lstStyle/>
        <a:p>
          <a:pPr lvl="0" algn="ctr" defTabSz="1955800">
            <a:lnSpc>
              <a:spcPct val="90000"/>
            </a:lnSpc>
            <a:spcBef>
              <a:spcPct val="0"/>
            </a:spcBef>
            <a:spcAft>
              <a:spcPct val="35000"/>
            </a:spcAft>
          </a:pPr>
          <a:r>
            <a:rPr lang="es-AR" sz="4400" b="1" kern="1200" dirty="0" smtClean="0"/>
            <a:t>NO TUTELA</a:t>
          </a:r>
          <a:endParaRPr lang="es-AR" sz="4400" b="1" kern="1200" dirty="0"/>
        </a:p>
      </dsp:txBody>
      <dsp:txXfrm>
        <a:off x="465386" y="42241"/>
        <a:ext cx="2795889" cy="1355764"/>
      </dsp:txXfrm>
    </dsp:sp>
    <dsp:sp modelId="{A7182664-30F6-45C2-81B9-E4788FECE4DE}">
      <dsp:nvSpPr>
        <dsp:cNvPr id="0" name=""/>
        <dsp:cNvSpPr/>
      </dsp:nvSpPr>
      <dsp:spPr>
        <a:xfrm>
          <a:off x="711231" y="1440186"/>
          <a:ext cx="288024" cy="1080093"/>
        </a:xfrm>
        <a:custGeom>
          <a:avLst/>
          <a:gdLst/>
          <a:ahLst/>
          <a:cxnLst/>
          <a:rect l="0" t="0" r="0" b="0"/>
          <a:pathLst>
            <a:path>
              <a:moveTo>
                <a:pt x="0" y="0"/>
              </a:moveTo>
              <a:lnTo>
                <a:pt x="0" y="1080093"/>
              </a:lnTo>
              <a:lnTo>
                <a:pt x="288024" y="1080093"/>
              </a:lnTo>
            </a:path>
          </a:pathLst>
        </a:custGeom>
        <a:noFill/>
        <a:ln w="25400">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3D6251-D873-4F44-BF2E-0EF9C05D489C}">
      <dsp:nvSpPr>
        <dsp:cNvPr id="0" name=""/>
        <dsp:cNvSpPr/>
      </dsp:nvSpPr>
      <dsp:spPr>
        <a:xfrm>
          <a:off x="999256" y="1800217"/>
          <a:ext cx="6570425" cy="1440124"/>
        </a:xfrm>
        <a:prstGeom prst="roundRect">
          <a:avLst>
            <a:gd name="adj" fmla="val 10000"/>
          </a:avLst>
        </a:prstGeom>
        <a:solidFill>
          <a:schemeClr val="lt1">
            <a:alpha val="90000"/>
            <a:hueOff val="0"/>
            <a:satOff val="0"/>
            <a:lumOff val="0"/>
            <a:alphaOff val="0"/>
          </a:schemeClr>
        </a:solidFill>
        <a:ln w="25400">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s-AR" sz="2100" kern="1200" dirty="0" smtClean="0"/>
            <a:t>a) las cualidades jurídicas, como la capacidad de obrar, ni los simples elementos o cuestiones previas de una relación jurídica. La relación puede pertenecer al derecho privado, al público o específicamente, al procesal…</a:t>
          </a:r>
          <a:endParaRPr lang="es-AR" sz="2100" kern="1200" dirty="0"/>
        </a:p>
      </dsp:txBody>
      <dsp:txXfrm>
        <a:off x="1041436" y="1842397"/>
        <a:ext cx="6486065" cy="1355764"/>
      </dsp:txXfrm>
    </dsp:sp>
    <dsp:sp modelId="{76A4CA64-4188-4A09-B637-91D80AD1F3CD}">
      <dsp:nvSpPr>
        <dsp:cNvPr id="0" name=""/>
        <dsp:cNvSpPr/>
      </dsp:nvSpPr>
      <dsp:spPr>
        <a:xfrm>
          <a:off x="711231" y="1440186"/>
          <a:ext cx="288024" cy="2880249"/>
        </a:xfrm>
        <a:custGeom>
          <a:avLst/>
          <a:gdLst/>
          <a:ahLst/>
          <a:cxnLst/>
          <a:rect l="0" t="0" r="0" b="0"/>
          <a:pathLst>
            <a:path>
              <a:moveTo>
                <a:pt x="0" y="0"/>
              </a:moveTo>
              <a:lnTo>
                <a:pt x="0" y="2880249"/>
              </a:lnTo>
              <a:lnTo>
                <a:pt x="288024" y="2880249"/>
              </a:lnTo>
            </a:path>
          </a:pathLst>
        </a:custGeom>
        <a:noFill/>
        <a:ln w="25400">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A3C9C1-138F-452F-BF0F-2D1A413C0ADE}">
      <dsp:nvSpPr>
        <dsp:cNvPr id="0" name=""/>
        <dsp:cNvSpPr/>
      </dsp:nvSpPr>
      <dsp:spPr>
        <a:xfrm>
          <a:off x="999256" y="3600373"/>
          <a:ext cx="6570425" cy="1440124"/>
        </a:xfrm>
        <a:prstGeom prst="roundRect">
          <a:avLst>
            <a:gd name="adj" fmla="val 10000"/>
          </a:avLst>
        </a:prstGeom>
        <a:solidFill>
          <a:schemeClr val="lt1">
            <a:alpha val="90000"/>
            <a:hueOff val="0"/>
            <a:satOff val="0"/>
            <a:lumOff val="0"/>
            <a:alphaOff val="0"/>
          </a:schemeClr>
        </a:solidFill>
        <a:ln w="25400">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s-AR" sz="2100" kern="1200" dirty="0" smtClean="0"/>
            <a:t>b) las cuestiones jurídicas en abstracto, como el deber general de un medio de transporte, de trasladar cargas… </a:t>
          </a:r>
          <a:endParaRPr lang="es-AR" sz="2100" kern="1200" dirty="0"/>
        </a:p>
      </dsp:txBody>
      <dsp:txXfrm>
        <a:off x="1041436" y="3642553"/>
        <a:ext cx="6486065" cy="13557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E8466E-9FCE-44CC-9382-6065A3B8089C}">
      <dsp:nvSpPr>
        <dsp:cNvPr id="0" name=""/>
        <dsp:cNvSpPr/>
      </dsp:nvSpPr>
      <dsp:spPr>
        <a:xfrm>
          <a:off x="1874734" y="-116589"/>
          <a:ext cx="4675466" cy="4675466"/>
        </a:xfrm>
        <a:prstGeom prst="circularArrow">
          <a:avLst>
            <a:gd name="adj1" fmla="val 4668"/>
            <a:gd name="adj2" fmla="val 272909"/>
            <a:gd name="adj3" fmla="val 12877215"/>
            <a:gd name="adj4" fmla="val 17999670"/>
            <a:gd name="adj5" fmla="val 4847"/>
          </a:avLst>
        </a:prstGeom>
        <a:solidFill>
          <a:schemeClr val="accent1"/>
        </a:solidFill>
        <a:ln>
          <a:noFill/>
        </a:ln>
        <a:effectLst/>
      </dsp:spPr>
      <dsp:style>
        <a:lnRef idx="0">
          <a:scrgbClr r="0" g="0" b="0"/>
        </a:lnRef>
        <a:fillRef idx="1">
          <a:scrgbClr r="0" g="0" b="0"/>
        </a:fillRef>
        <a:effectRef idx="0">
          <a:scrgbClr r="0" g="0" b="0"/>
        </a:effectRef>
        <a:fontRef idx="minor"/>
      </dsp:style>
    </dsp:sp>
    <dsp:sp modelId="{BFC9BEBF-6C2B-40BD-A35F-FFB68F644EF9}">
      <dsp:nvSpPr>
        <dsp:cNvPr id="0" name=""/>
        <dsp:cNvSpPr/>
      </dsp:nvSpPr>
      <dsp:spPr>
        <a:xfrm>
          <a:off x="2673929" y="199"/>
          <a:ext cx="3077076" cy="1538538"/>
        </a:xfrm>
        <a:prstGeom prst="roundRect">
          <a:avLst/>
        </a:prstGeom>
        <a:solidFill>
          <a:schemeClr val="bg1"/>
        </a:solidFill>
        <a:ln w="57150">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s-AR" sz="2900" kern="1200" dirty="0" smtClean="0">
              <a:solidFill>
                <a:schemeClr val="tx1"/>
              </a:solidFill>
            </a:rPr>
            <a:t>Tipo de proceso (Art. 155 </a:t>
          </a:r>
          <a:r>
            <a:rPr lang="es-AR" sz="2900" kern="1200" dirty="0" err="1" smtClean="0">
              <a:solidFill>
                <a:schemeClr val="tx1"/>
              </a:solidFill>
            </a:rPr>
            <a:t>CPCCyT</a:t>
          </a:r>
          <a:r>
            <a:rPr lang="es-AR" sz="2900" kern="1200" dirty="0" smtClean="0">
              <a:solidFill>
                <a:schemeClr val="tx1"/>
              </a:solidFill>
            </a:rPr>
            <a:t>)</a:t>
          </a:r>
          <a:endParaRPr lang="es-AR" sz="2900" kern="1200" dirty="0">
            <a:solidFill>
              <a:schemeClr val="tx1"/>
            </a:solidFill>
          </a:endParaRPr>
        </a:p>
      </dsp:txBody>
      <dsp:txXfrm>
        <a:off x="2749034" y="75304"/>
        <a:ext cx="2926866" cy="1388328"/>
      </dsp:txXfrm>
    </dsp:sp>
    <dsp:sp modelId="{72412692-BC17-47B9-A07F-A553958C38B0}">
      <dsp:nvSpPr>
        <dsp:cNvPr id="0" name=""/>
        <dsp:cNvSpPr/>
      </dsp:nvSpPr>
      <dsp:spPr>
        <a:xfrm>
          <a:off x="4352733" y="1679002"/>
          <a:ext cx="3077076" cy="1538538"/>
        </a:xfrm>
        <a:prstGeom prst="roundRect">
          <a:avLst/>
        </a:prstGeom>
        <a:solidFill>
          <a:schemeClr val="accent1">
            <a:lumMod val="20000"/>
            <a:lumOff val="80000"/>
          </a:schemeClr>
        </a:solidFill>
        <a:ln w="57150">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s-AR" sz="2900" kern="1200" dirty="0" smtClean="0">
              <a:solidFill>
                <a:schemeClr val="tx1"/>
              </a:solidFill>
            </a:rPr>
            <a:t>¿Reconvención?</a:t>
          </a:r>
          <a:endParaRPr lang="es-AR" sz="2900" kern="1200" dirty="0">
            <a:solidFill>
              <a:schemeClr val="tx1"/>
            </a:solidFill>
          </a:endParaRPr>
        </a:p>
      </dsp:txBody>
      <dsp:txXfrm>
        <a:off x="4427838" y="1754107"/>
        <a:ext cx="2926866" cy="1388328"/>
      </dsp:txXfrm>
    </dsp:sp>
    <dsp:sp modelId="{CC2926FC-9DBB-4E46-9595-9AF2221228CC}">
      <dsp:nvSpPr>
        <dsp:cNvPr id="0" name=""/>
        <dsp:cNvSpPr/>
      </dsp:nvSpPr>
      <dsp:spPr>
        <a:xfrm>
          <a:off x="2673929" y="3357806"/>
          <a:ext cx="3077076" cy="1538538"/>
        </a:xfrm>
        <a:prstGeom prst="roundRect">
          <a:avLst/>
        </a:prstGeom>
        <a:solidFill>
          <a:schemeClr val="accent1">
            <a:lumMod val="60000"/>
            <a:lumOff val="40000"/>
          </a:schemeClr>
        </a:solidFill>
        <a:ln w="57150">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s-AR" sz="2900" kern="1200" dirty="0" smtClean="0">
              <a:solidFill>
                <a:schemeClr val="tx1"/>
              </a:solidFill>
            </a:rPr>
            <a:t>¿Efectos de la sentencia?</a:t>
          </a:r>
          <a:endParaRPr lang="es-AR" sz="2900" kern="1200" dirty="0">
            <a:solidFill>
              <a:schemeClr val="tx1"/>
            </a:solidFill>
          </a:endParaRPr>
        </a:p>
      </dsp:txBody>
      <dsp:txXfrm>
        <a:off x="2749034" y="3432911"/>
        <a:ext cx="2926866" cy="1388328"/>
      </dsp:txXfrm>
    </dsp:sp>
    <dsp:sp modelId="{E52DE879-E7E7-4865-8CDD-01FD7F509FB5}">
      <dsp:nvSpPr>
        <dsp:cNvPr id="0" name=""/>
        <dsp:cNvSpPr/>
      </dsp:nvSpPr>
      <dsp:spPr>
        <a:xfrm>
          <a:off x="995126" y="1679002"/>
          <a:ext cx="3077076" cy="1538538"/>
        </a:xfrm>
        <a:prstGeom prst="roundRect">
          <a:avLst/>
        </a:prstGeom>
        <a:solidFill>
          <a:schemeClr val="accent5">
            <a:lumMod val="60000"/>
            <a:lumOff val="40000"/>
          </a:schemeClr>
        </a:solidFill>
        <a:ln w="57150">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s-AR" sz="2900" kern="1200" dirty="0" smtClean="0">
              <a:solidFill>
                <a:schemeClr val="tx1"/>
              </a:solidFill>
            </a:rPr>
            <a:t>¿Posibilidad de acumulación?</a:t>
          </a:r>
          <a:endParaRPr lang="es-AR" sz="2900" kern="1200" dirty="0">
            <a:solidFill>
              <a:schemeClr val="tx1"/>
            </a:solidFill>
          </a:endParaRPr>
        </a:p>
      </dsp:txBody>
      <dsp:txXfrm>
        <a:off x="1070231" y="1754107"/>
        <a:ext cx="2926866" cy="13883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5F1ACC-84D7-4D11-BCA3-32D29E68D14B}">
      <dsp:nvSpPr>
        <dsp:cNvPr id="0" name=""/>
        <dsp:cNvSpPr/>
      </dsp:nvSpPr>
      <dsp:spPr>
        <a:xfrm>
          <a:off x="836234" y="892213"/>
          <a:ext cx="3048000" cy="3048000"/>
        </a:xfrm>
        <a:prstGeom prst="ellipse">
          <a:avLst/>
        </a:prstGeom>
        <a:solidFill>
          <a:schemeClr val="accent1">
            <a:hueOff val="0"/>
            <a:satOff val="0"/>
            <a:lumOff val="0"/>
            <a:alphaOff val="0"/>
          </a:schemeClr>
        </a:solidFill>
        <a:ln w="254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8C5DFF-9DF1-4918-A617-C2D9A1FD7810}">
      <dsp:nvSpPr>
        <dsp:cNvPr id="0" name=""/>
        <dsp:cNvSpPr/>
      </dsp:nvSpPr>
      <dsp:spPr>
        <a:xfrm>
          <a:off x="1852234" y="1908213"/>
          <a:ext cx="1016000" cy="1016000"/>
        </a:xfrm>
        <a:prstGeom prst="ellipse">
          <a:avLst/>
        </a:prstGeom>
        <a:solidFill>
          <a:srgbClr val="00B0F0"/>
        </a:solidFill>
        <a:ln w="254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2A120D-20CF-4504-A9B9-7F1B5238577A}">
      <dsp:nvSpPr>
        <dsp:cNvPr id="0" name=""/>
        <dsp:cNvSpPr/>
      </dsp:nvSpPr>
      <dsp:spPr>
        <a:xfrm>
          <a:off x="4392493" y="31546"/>
          <a:ext cx="2564678" cy="774852"/>
        </a:xfrm>
        <a:prstGeom prst="rect">
          <a:avLst/>
        </a:prstGeom>
        <a:solidFill>
          <a:schemeClr val="bg2"/>
        </a:solidFill>
        <a:ln>
          <a:solidFill>
            <a:schemeClr val="accent1"/>
          </a:solid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lvl="0" algn="ctr" defTabSz="800100">
            <a:lnSpc>
              <a:spcPct val="90000"/>
            </a:lnSpc>
            <a:spcBef>
              <a:spcPct val="0"/>
            </a:spcBef>
            <a:spcAft>
              <a:spcPct val="35000"/>
            </a:spcAft>
          </a:pPr>
          <a:r>
            <a:rPr lang="es-AR" sz="1800" kern="1200" dirty="0" smtClean="0"/>
            <a:t>Acción de inconstitucionalidad (Art. 227 del </a:t>
          </a:r>
          <a:r>
            <a:rPr lang="es-AR" sz="1800" kern="1200" dirty="0" err="1" smtClean="0"/>
            <a:t>C.P.C.C.yT</a:t>
          </a:r>
          <a:r>
            <a:rPr lang="es-AR" sz="1800" kern="1200" dirty="0" smtClean="0"/>
            <a:t>.)</a:t>
          </a:r>
          <a:endParaRPr lang="es-AR" sz="1800" kern="1200" dirty="0"/>
        </a:p>
      </dsp:txBody>
      <dsp:txXfrm>
        <a:off x="4392493" y="31546"/>
        <a:ext cx="2564678" cy="774852"/>
      </dsp:txXfrm>
    </dsp:sp>
    <dsp:sp modelId="{3157699D-AC74-4C64-B5BF-7C4383119478}">
      <dsp:nvSpPr>
        <dsp:cNvPr id="0" name=""/>
        <dsp:cNvSpPr/>
      </dsp:nvSpPr>
      <dsp:spPr>
        <a:xfrm>
          <a:off x="4011234" y="511213"/>
          <a:ext cx="381000" cy="0"/>
        </a:xfrm>
        <a:prstGeom prst="line">
          <a:avLst/>
        </a:prstGeom>
        <a:solidFill>
          <a:schemeClr val="accent1">
            <a:hueOff val="0"/>
            <a:satOff val="0"/>
            <a:lumOff val="0"/>
            <a:alphaOff val="0"/>
          </a:schemeClr>
        </a:solidFill>
        <a:ln w="25400">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4A8E23-754E-410B-8A4E-506850AD9E04}">
      <dsp:nvSpPr>
        <dsp:cNvPr id="0" name=""/>
        <dsp:cNvSpPr/>
      </dsp:nvSpPr>
      <dsp:spPr>
        <a:xfrm rot="5400000">
          <a:off x="2232091" y="638340"/>
          <a:ext cx="1906016" cy="1649730"/>
        </a:xfrm>
        <a:prstGeom prst="line">
          <a:avLst/>
        </a:prstGeom>
        <a:solidFill>
          <a:schemeClr val="accent1">
            <a:hueOff val="0"/>
            <a:satOff val="0"/>
            <a:lumOff val="0"/>
            <a:alphaOff val="0"/>
          </a:schemeClr>
        </a:solidFill>
        <a:ln w="25400">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BE1E12-69C5-46B4-AED7-A458CA262B89}">
      <dsp:nvSpPr>
        <dsp:cNvPr id="0" name=""/>
        <dsp:cNvSpPr/>
      </dsp:nvSpPr>
      <dsp:spPr>
        <a:xfrm>
          <a:off x="4187789" y="1800199"/>
          <a:ext cx="1932889" cy="993800"/>
        </a:xfrm>
        <a:prstGeom prst="rect">
          <a:avLst/>
        </a:prstGeom>
        <a:solidFill>
          <a:schemeClr val="bg2">
            <a:lumMod val="90000"/>
          </a:schemeClr>
        </a:solidFill>
        <a:ln>
          <a:solidFill>
            <a:schemeClr val="accent1"/>
          </a:solid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lvl="0" algn="ctr" defTabSz="889000">
            <a:lnSpc>
              <a:spcPct val="90000"/>
            </a:lnSpc>
            <a:spcBef>
              <a:spcPct val="0"/>
            </a:spcBef>
            <a:spcAft>
              <a:spcPct val="35000"/>
            </a:spcAft>
          </a:pPr>
          <a:r>
            <a:rPr lang="es-AR" sz="2000" kern="1200" dirty="0" smtClean="0"/>
            <a:t>Acción declarativa (Art. 3 del </a:t>
          </a:r>
          <a:r>
            <a:rPr lang="es-AR" sz="2000" kern="1200" dirty="0" err="1" smtClean="0"/>
            <a:t>C.P.C.C.yT</a:t>
          </a:r>
          <a:r>
            <a:rPr lang="es-AR" sz="2000" kern="1200" dirty="0" smtClean="0"/>
            <a:t>.)</a:t>
          </a:r>
          <a:endParaRPr lang="es-AR" sz="2000" kern="1200" dirty="0"/>
        </a:p>
      </dsp:txBody>
      <dsp:txXfrm>
        <a:off x="4187789" y="1800199"/>
        <a:ext cx="1932889" cy="993800"/>
      </dsp:txXfrm>
    </dsp:sp>
    <dsp:sp modelId="{E15093DD-5962-4BB3-BD98-D985831283F7}">
      <dsp:nvSpPr>
        <dsp:cNvPr id="0" name=""/>
        <dsp:cNvSpPr/>
      </dsp:nvSpPr>
      <dsp:spPr>
        <a:xfrm>
          <a:off x="4011234" y="1781213"/>
          <a:ext cx="381000" cy="0"/>
        </a:xfrm>
        <a:prstGeom prst="line">
          <a:avLst/>
        </a:prstGeom>
        <a:solidFill>
          <a:schemeClr val="accent1">
            <a:hueOff val="0"/>
            <a:satOff val="0"/>
            <a:lumOff val="0"/>
            <a:alphaOff val="0"/>
          </a:schemeClr>
        </a:solidFill>
        <a:ln w="25400">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838720-BD71-4B02-9840-7D4CBB27AF4F}">
      <dsp:nvSpPr>
        <dsp:cNvPr id="0" name=""/>
        <dsp:cNvSpPr/>
      </dsp:nvSpPr>
      <dsp:spPr>
        <a:xfrm rot="5400000">
          <a:off x="2881848" y="1989137"/>
          <a:ext cx="1334211" cy="922020"/>
        </a:xfrm>
        <a:prstGeom prst="line">
          <a:avLst/>
        </a:prstGeom>
        <a:solidFill>
          <a:schemeClr val="accent1">
            <a:hueOff val="0"/>
            <a:satOff val="0"/>
            <a:lumOff val="0"/>
            <a:alphaOff val="0"/>
          </a:schemeClr>
        </a:solidFill>
        <a:ln w="25400">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F6F775-3D60-426D-B3FA-892E0FB69D71}">
      <dsp:nvSpPr>
        <dsp:cNvPr id="0" name=""/>
        <dsp:cNvSpPr/>
      </dsp:nvSpPr>
      <dsp:spPr>
        <a:xfrm rot="5400000">
          <a:off x="4966265" y="-2251796"/>
          <a:ext cx="1001474" cy="5760640"/>
        </a:xfrm>
        <a:prstGeom prst="round2SameRect">
          <a:avLst/>
        </a:prstGeom>
        <a:solidFill>
          <a:schemeClr val="bg1"/>
        </a:solidFill>
        <a:ln w="57150">
          <a:solidFill>
            <a:schemeClr val="accent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s-AR" sz="1900" kern="1200" dirty="0" smtClean="0"/>
            <a:t>La interpretación de este instituto debe ser amplia, pues tiene una finalidad preventiva…</a:t>
          </a:r>
          <a:endParaRPr lang="es-AR" sz="1900" kern="1200" dirty="0"/>
        </a:p>
      </dsp:txBody>
      <dsp:txXfrm rot="-5400000">
        <a:off x="2586682" y="176675"/>
        <a:ext cx="5711752" cy="903698"/>
      </dsp:txXfrm>
    </dsp:sp>
    <dsp:sp modelId="{2A123D1F-0FAA-44B4-8990-FEA928773E00}">
      <dsp:nvSpPr>
        <dsp:cNvPr id="0" name=""/>
        <dsp:cNvSpPr/>
      </dsp:nvSpPr>
      <dsp:spPr>
        <a:xfrm>
          <a:off x="653677" y="2602"/>
          <a:ext cx="1933004" cy="1251842"/>
        </a:xfrm>
        <a:prstGeom prst="roundRect">
          <a:avLst/>
        </a:prstGeom>
        <a:solidFill>
          <a:schemeClr val="accent1">
            <a:hueOff val="0"/>
            <a:satOff val="0"/>
            <a:lumOff val="0"/>
            <a:alphaOff val="0"/>
          </a:schemeClr>
        </a:solidFill>
        <a:ln w="254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0" tIns="120015" rIns="240030" bIns="120015" numCol="1" spcCol="1270" anchor="ctr" anchorCtr="0">
          <a:noAutofit/>
        </a:bodyPr>
        <a:lstStyle/>
        <a:p>
          <a:pPr lvl="0" algn="ctr" defTabSz="2800350">
            <a:lnSpc>
              <a:spcPct val="90000"/>
            </a:lnSpc>
            <a:spcBef>
              <a:spcPct val="0"/>
            </a:spcBef>
            <a:spcAft>
              <a:spcPct val="35000"/>
            </a:spcAft>
          </a:pPr>
          <a:r>
            <a:rPr lang="es-AR" sz="6300" kern="1200" dirty="0" smtClean="0"/>
            <a:t>1</a:t>
          </a:r>
          <a:endParaRPr lang="es-AR" sz="6300" kern="1200" dirty="0"/>
        </a:p>
      </dsp:txBody>
      <dsp:txXfrm>
        <a:off x="714787" y="63712"/>
        <a:ext cx="1810784" cy="1129622"/>
      </dsp:txXfrm>
    </dsp:sp>
    <dsp:sp modelId="{0705F7A6-1E1B-4867-A293-15A13D0ADD04}">
      <dsp:nvSpPr>
        <dsp:cNvPr id="0" name=""/>
        <dsp:cNvSpPr/>
      </dsp:nvSpPr>
      <dsp:spPr>
        <a:xfrm rot="5400000">
          <a:off x="4966265" y="-937361"/>
          <a:ext cx="1001474" cy="5760640"/>
        </a:xfrm>
        <a:prstGeom prst="round2SameRect">
          <a:avLst/>
        </a:prstGeom>
        <a:solidFill>
          <a:schemeClr val="bg1"/>
        </a:solidFill>
        <a:ln w="57150">
          <a:solidFill>
            <a:schemeClr val="accent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s-AR" sz="1900" kern="1200" dirty="0" smtClean="0"/>
            <a:t>Si existe otro remedio procesal para solucionar el caso, aquel debe ser eficaz al punto de lograr "poner coto a la cuestión inmediatamente“… </a:t>
          </a:r>
          <a:endParaRPr lang="es-AR" sz="1900" kern="1200" dirty="0"/>
        </a:p>
      </dsp:txBody>
      <dsp:txXfrm rot="-5400000">
        <a:off x="2586682" y="1491110"/>
        <a:ext cx="5711752" cy="903698"/>
      </dsp:txXfrm>
    </dsp:sp>
    <dsp:sp modelId="{953632EA-0F93-478C-A0DC-2E794C1B90EB}">
      <dsp:nvSpPr>
        <dsp:cNvPr id="0" name=""/>
        <dsp:cNvSpPr/>
      </dsp:nvSpPr>
      <dsp:spPr>
        <a:xfrm>
          <a:off x="653677" y="1317037"/>
          <a:ext cx="1933004" cy="1251842"/>
        </a:xfrm>
        <a:prstGeom prst="roundRect">
          <a:avLst/>
        </a:prstGeom>
        <a:solidFill>
          <a:schemeClr val="accent1">
            <a:hueOff val="0"/>
            <a:satOff val="0"/>
            <a:lumOff val="0"/>
            <a:alphaOff val="0"/>
          </a:schemeClr>
        </a:solidFill>
        <a:ln w="254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0" tIns="120015" rIns="240030" bIns="120015" numCol="1" spcCol="1270" anchor="ctr" anchorCtr="0">
          <a:noAutofit/>
        </a:bodyPr>
        <a:lstStyle/>
        <a:p>
          <a:pPr lvl="0" algn="ctr" defTabSz="2800350">
            <a:lnSpc>
              <a:spcPct val="90000"/>
            </a:lnSpc>
            <a:spcBef>
              <a:spcPct val="0"/>
            </a:spcBef>
            <a:spcAft>
              <a:spcPct val="35000"/>
            </a:spcAft>
          </a:pPr>
          <a:r>
            <a:rPr lang="es-AR" sz="6300" kern="1200" dirty="0" smtClean="0"/>
            <a:t>2</a:t>
          </a:r>
          <a:endParaRPr lang="es-AR" sz="6300" kern="1200" dirty="0"/>
        </a:p>
      </dsp:txBody>
      <dsp:txXfrm>
        <a:off x="714787" y="1378147"/>
        <a:ext cx="1810784" cy="1129622"/>
      </dsp:txXfrm>
    </dsp:sp>
    <dsp:sp modelId="{11927499-4256-491F-96AA-4789D0043B7D}">
      <dsp:nvSpPr>
        <dsp:cNvPr id="0" name=""/>
        <dsp:cNvSpPr/>
      </dsp:nvSpPr>
      <dsp:spPr>
        <a:xfrm rot="5400000">
          <a:off x="4966265" y="377073"/>
          <a:ext cx="1001474" cy="5760640"/>
        </a:xfrm>
        <a:prstGeom prst="round2SameRect">
          <a:avLst/>
        </a:prstGeom>
        <a:solidFill>
          <a:schemeClr val="bg1"/>
        </a:solidFill>
        <a:ln w="57150">
          <a:solidFill>
            <a:schemeClr val="accent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s-AR" sz="1900" kern="1200" dirty="0" smtClean="0"/>
            <a:t>En caso de duda, habrá de estarse a la procedencia de la acción, teniéndose como único límite el derecho de defensa de quien pudiere verse perjudicado…</a:t>
          </a:r>
          <a:endParaRPr lang="es-AR" sz="1900" kern="1200" dirty="0"/>
        </a:p>
      </dsp:txBody>
      <dsp:txXfrm rot="-5400000">
        <a:off x="2586682" y="2805544"/>
        <a:ext cx="5711752" cy="903698"/>
      </dsp:txXfrm>
    </dsp:sp>
    <dsp:sp modelId="{58F3A681-E74B-4C00-AA02-468FA53B9272}">
      <dsp:nvSpPr>
        <dsp:cNvPr id="0" name=""/>
        <dsp:cNvSpPr/>
      </dsp:nvSpPr>
      <dsp:spPr>
        <a:xfrm>
          <a:off x="653677" y="2631472"/>
          <a:ext cx="1933004" cy="1251842"/>
        </a:xfrm>
        <a:prstGeom prst="roundRect">
          <a:avLst/>
        </a:prstGeom>
        <a:solidFill>
          <a:schemeClr val="accent1">
            <a:hueOff val="0"/>
            <a:satOff val="0"/>
            <a:lumOff val="0"/>
            <a:alphaOff val="0"/>
          </a:schemeClr>
        </a:solidFill>
        <a:ln w="254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0" tIns="120015" rIns="240030" bIns="120015" numCol="1" spcCol="1270" anchor="ctr" anchorCtr="0">
          <a:noAutofit/>
        </a:bodyPr>
        <a:lstStyle/>
        <a:p>
          <a:pPr lvl="0" algn="ctr" defTabSz="2800350">
            <a:lnSpc>
              <a:spcPct val="90000"/>
            </a:lnSpc>
            <a:spcBef>
              <a:spcPct val="0"/>
            </a:spcBef>
            <a:spcAft>
              <a:spcPct val="35000"/>
            </a:spcAft>
          </a:pPr>
          <a:r>
            <a:rPr lang="es-AR" sz="6300" kern="1200" dirty="0" smtClean="0"/>
            <a:t>3</a:t>
          </a:r>
          <a:endParaRPr lang="es-AR" sz="6300" kern="1200" dirty="0"/>
        </a:p>
      </dsp:txBody>
      <dsp:txXfrm>
        <a:off x="714787" y="2692582"/>
        <a:ext cx="1810784" cy="1129622"/>
      </dsp:txXfrm>
    </dsp:sp>
    <dsp:sp modelId="{BA578CE9-351C-45CF-9075-BB52B24FCF40}">
      <dsp:nvSpPr>
        <dsp:cNvPr id="0" name=""/>
        <dsp:cNvSpPr/>
      </dsp:nvSpPr>
      <dsp:spPr>
        <a:xfrm rot="5400000">
          <a:off x="4966265" y="1691508"/>
          <a:ext cx="1001474" cy="5760640"/>
        </a:xfrm>
        <a:prstGeom prst="round2SameRect">
          <a:avLst/>
        </a:prstGeom>
        <a:solidFill>
          <a:schemeClr val="bg1"/>
        </a:solidFill>
        <a:ln w="57150">
          <a:solidFill>
            <a:schemeClr val="accent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s-AR" sz="1900" kern="1200" dirty="0" smtClean="0"/>
            <a:t>Hay que evaluar cada caso particular contemplando ante todo, cuales son los derechos involucrados y los valores en juego…</a:t>
          </a:r>
          <a:endParaRPr lang="es-AR" sz="1900" kern="1200" dirty="0"/>
        </a:p>
      </dsp:txBody>
      <dsp:txXfrm rot="-5400000">
        <a:off x="2586682" y="4119979"/>
        <a:ext cx="5711752" cy="903698"/>
      </dsp:txXfrm>
    </dsp:sp>
    <dsp:sp modelId="{B25CB1AF-AB6F-440C-BBA8-1E50108DE9BC}">
      <dsp:nvSpPr>
        <dsp:cNvPr id="0" name=""/>
        <dsp:cNvSpPr/>
      </dsp:nvSpPr>
      <dsp:spPr>
        <a:xfrm>
          <a:off x="653677" y="3945906"/>
          <a:ext cx="1933004" cy="1251842"/>
        </a:xfrm>
        <a:prstGeom prst="roundRect">
          <a:avLst/>
        </a:prstGeom>
        <a:solidFill>
          <a:schemeClr val="accent1">
            <a:hueOff val="0"/>
            <a:satOff val="0"/>
            <a:lumOff val="0"/>
            <a:alphaOff val="0"/>
          </a:schemeClr>
        </a:solidFill>
        <a:ln w="254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0" tIns="120015" rIns="240030" bIns="120015" numCol="1" spcCol="1270" anchor="ctr" anchorCtr="0">
          <a:noAutofit/>
        </a:bodyPr>
        <a:lstStyle/>
        <a:p>
          <a:pPr lvl="0" algn="ctr" defTabSz="2800350">
            <a:lnSpc>
              <a:spcPct val="90000"/>
            </a:lnSpc>
            <a:spcBef>
              <a:spcPct val="0"/>
            </a:spcBef>
            <a:spcAft>
              <a:spcPct val="35000"/>
            </a:spcAft>
          </a:pPr>
          <a:r>
            <a:rPr lang="es-AR" sz="6300" kern="1200" dirty="0" smtClean="0"/>
            <a:t>4</a:t>
          </a:r>
          <a:endParaRPr lang="es-AR" sz="6300" kern="1200" dirty="0"/>
        </a:p>
      </dsp:txBody>
      <dsp:txXfrm>
        <a:off x="714787" y="4007016"/>
        <a:ext cx="1810784" cy="112962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E15396-A81E-4A78-9093-117134CBA90B}">
      <dsp:nvSpPr>
        <dsp:cNvPr id="0" name=""/>
        <dsp:cNvSpPr/>
      </dsp:nvSpPr>
      <dsp:spPr>
        <a:xfrm rot="5400000">
          <a:off x="-192649" y="193395"/>
          <a:ext cx="1284330" cy="899031"/>
        </a:xfrm>
        <a:prstGeom prst="chevron">
          <a:avLst/>
        </a:prstGeom>
        <a:solidFill>
          <a:schemeClr val="bg2"/>
        </a:solidFill>
        <a:ln w="57150">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s-AR" sz="2500" kern="1200" dirty="0" smtClean="0">
              <a:solidFill>
                <a:schemeClr val="accent1"/>
              </a:solidFill>
              <a:latin typeface="+mj-lt"/>
              <a:cs typeface="Times New Roman" panose="02020603050405020304" pitchFamily="18" charset="0"/>
            </a:rPr>
            <a:t>1</a:t>
          </a:r>
          <a:endParaRPr lang="es-AR" sz="2500" kern="1200" dirty="0">
            <a:solidFill>
              <a:schemeClr val="accent1"/>
            </a:solidFill>
            <a:latin typeface="+mj-lt"/>
            <a:cs typeface="Times New Roman" panose="02020603050405020304" pitchFamily="18" charset="0"/>
          </a:endParaRPr>
        </a:p>
      </dsp:txBody>
      <dsp:txXfrm rot="-5400000">
        <a:off x="1" y="450262"/>
        <a:ext cx="899031" cy="385299"/>
      </dsp:txXfrm>
    </dsp:sp>
    <dsp:sp modelId="{5E83BC3D-2635-466A-8C32-563123A9AEF1}">
      <dsp:nvSpPr>
        <dsp:cNvPr id="0" name=""/>
        <dsp:cNvSpPr/>
      </dsp:nvSpPr>
      <dsp:spPr>
        <a:xfrm rot="5400000">
          <a:off x="3272468" y="-2372691"/>
          <a:ext cx="834814" cy="5581688"/>
        </a:xfrm>
        <a:prstGeom prst="round2SameRect">
          <a:avLst/>
        </a:prstGeom>
        <a:solidFill>
          <a:schemeClr val="bg2">
            <a:alpha val="90000"/>
          </a:schemeClr>
        </a:solidFill>
        <a:ln w="57150">
          <a:solidFill>
            <a:schemeClr val="accent1"/>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s-AR" sz="2700" kern="1200" dirty="0" smtClean="0">
              <a:latin typeface="+mj-lt"/>
              <a:cs typeface="Times New Roman" panose="02020603050405020304" pitchFamily="18" charset="0"/>
            </a:rPr>
            <a:t>Amenaza de daño…</a:t>
          </a:r>
          <a:endParaRPr lang="es-AR" sz="2700" kern="1200" dirty="0">
            <a:latin typeface="+mj-lt"/>
            <a:cs typeface="Times New Roman" panose="02020603050405020304" pitchFamily="18" charset="0"/>
          </a:endParaRPr>
        </a:p>
      </dsp:txBody>
      <dsp:txXfrm rot="-5400000">
        <a:off x="899031" y="41498"/>
        <a:ext cx="5540936" cy="753310"/>
      </dsp:txXfrm>
    </dsp:sp>
    <dsp:sp modelId="{66E3D6A2-5A8B-40C7-AC70-12C6FFA2C067}">
      <dsp:nvSpPr>
        <dsp:cNvPr id="0" name=""/>
        <dsp:cNvSpPr/>
      </dsp:nvSpPr>
      <dsp:spPr>
        <a:xfrm rot="5400000">
          <a:off x="-192649" y="1278676"/>
          <a:ext cx="1284330" cy="899031"/>
        </a:xfrm>
        <a:prstGeom prst="chevron">
          <a:avLst/>
        </a:prstGeom>
        <a:solidFill>
          <a:schemeClr val="accent1"/>
        </a:solidFill>
        <a:ln w="57150">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s-AR" sz="2500" kern="1200" dirty="0" smtClean="0">
              <a:latin typeface="+mj-lt"/>
              <a:cs typeface="Times New Roman" panose="02020603050405020304" pitchFamily="18" charset="0"/>
            </a:rPr>
            <a:t>2</a:t>
          </a:r>
          <a:endParaRPr lang="es-AR" sz="2500" kern="1200" dirty="0">
            <a:latin typeface="+mj-lt"/>
            <a:cs typeface="Times New Roman" panose="02020603050405020304" pitchFamily="18" charset="0"/>
          </a:endParaRPr>
        </a:p>
      </dsp:txBody>
      <dsp:txXfrm rot="-5400000">
        <a:off x="1" y="1535543"/>
        <a:ext cx="899031" cy="385299"/>
      </dsp:txXfrm>
    </dsp:sp>
    <dsp:sp modelId="{DBFD87CF-6448-4376-AAB3-7068173769E8}">
      <dsp:nvSpPr>
        <dsp:cNvPr id="0" name=""/>
        <dsp:cNvSpPr/>
      </dsp:nvSpPr>
      <dsp:spPr>
        <a:xfrm rot="5400000">
          <a:off x="3272468" y="-1287410"/>
          <a:ext cx="834814" cy="5581688"/>
        </a:xfrm>
        <a:prstGeom prst="round2SameRect">
          <a:avLst/>
        </a:prstGeom>
        <a:solidFill>
          <a:schemeClr val="accent1">
            <a:lumMod val="20000"/>
            <a:lumOff val="80000"/>
            <a:alpha val="90000"/>
          </a:schemeClr>
        </a:solidFill>
        <a:ln w="57150">
          <a:solidFill>
            <a:schemeClr val="accent1"/>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s-AR" sz="2700" kern="1200" dirty="0" smtClean="0">
              <a:latin typeface="+mj-lt"/>
              <a:cs typeface="Times New Roman" panose="02020603050405020304" pitchFamily="18" charset="0"/>
            </a:rPr>
            <a:t>Antijuridicidad ¿formal o material?</a:t>
          </a:r>
          <a:endParaRPr lang="es-AR" sz="2700" kern="1200" dirty="0">
            <a:latin typeface="+mj-lt"/>
            <a:cs typeface="Times New Roman" panose="02020603050405020304" pitchFamily="18" charset="0"/>
          </a:endParaRPr>
        </a:p>
      </dsp:txBody>
      <dsp:txXfrm rot="-5400000">
        <a:off x="899031" y="1126779"/>
        <a:ext cx="5540936" cy="753310"/>
      </dsp:txXfrm>
    </dsp:sp>
    <dsp:sp modelId="{B3AAA040-DDF4-44EA-A115-EBA6D26D1D02}">
      <dsp:nvSpPr>
        <dsp:cNvPr id="0" name=""/>
        <dsp:cNvSpPr/>
      </dsp:nvSpPr>
      <dsp:spPr>
        <a:xfrm rot="5400000">
          <a:off x="-192649" y="2363957"/>
          <a:ext cx="1284330" cy="899031"/>
        </a:xfrm>
        <a:prstGeom prst="chevron">
          <a:avLst/>
        </a:prstGeom>
        <a:solidFill>
          <a:schemeClr val="accent3"/>
        </a:solidFill>
        <a:ln w="57150">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s-AR" sz="2500" kern="1200" dirty="0" smtClean="0">
              <a:latin typeface="+mj-lt"/>
              <a:cs typeface="Times New Roman" panose="02020603050405020304" pitchFamily="18" charset="0"/>
            </a:rPr>
            <a:t>3</a:t>
          </a:r>
          <a:endParaRPr lang="es-AR" sz="2500" kern="1200" dirty="0">
            <a:latin typeface="+mj-lt"/>
            <a:cs typeface="Times New Roman" panose="02020603050405020304" pitchFamily="18" charset="0"/>
          </a:endParaRPr>
        </a:p>
      </dsp:txBody>
      <dsp:txXfrm rot="-5400000">
        <a:off x="1" y="2620824"/>
        <a:ext cx="899031" cy="385299"/>
      </dsp:txXfrm>
    </dsp:sp>
    <dsp:sp modelId="{8A72024C-9EC2-4185-8BDC-B20A8E593413}">
      <dsp:nvSpPr>
        <dsp:cNvPr id="0" name=""/>
        <dsp:cNvSpPr/>
      </dsp:nvSpPr>
      <dsp:spPr>
        <a:xfrm rot="5400000">
          <a:off x="3272468" y="-202129"/>
          <a:ext cx="834814" cy="5581688"/>
        </a:xfrm>
        <a:prstGeom prst="round2SameRect">
          <a:avLst/>
        </a:prstGeom>
        <a:solidFill>
          <a:schemeClr val="accent3">
            <a:lumMod val="40000"/>
            <a:lumOff val="60000"/>
            <a:alpha val="90000"/>
          </a:schemeClr>
        </a:solidFill>
        <a:ln w="57150">
          <a:solidFill>
            <a:schemeClr val="accent1"/>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s-AR" sz="2700" kern="1200" dirty="0" smtClean="0">
              <a:latin typeface="+mj-lt"/>
              <a:cs typeface="Times New Roman" panose="02020603050405020304" pitchFamily="18" charset="0"/>
            </a:rPr>
            <a:t>Relación de causalidad</a:t>
          </a:r>
          <a:endParaRPr lang="es-AR" sz="2700" kern="1200" dirty="0">
            <a:latin typeface="+mj-lt"/>
            <a:cs typeface="Times New Roman" panose="02020603050405020304" pitchFamily="18" charset="0"/>
          </a:endParaRPr>
        </a:p>
      </dsp:txBody>
      <dsp:txXfrm rot="-5400000">
        <a:off x="899031" y="2212060"/>
        <a:ext cx="5540936" cy="75331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D1304E-6835-4E2E-B7E1-A057EBE2E293}">
      <dsp:nvSpPr>
        <dsp:cNvPr id="0" name=""/>
        <dsp:cNvSpPr/>
      </dsp:nvSpPr>
      <dsp:spPr>
        <a:xfrm>
          <a:off x="2499092" y="1309843"/>
          <a:ext cx="1097815" cy="1097815"/>
        </a:xfrm>
        <a:prstGeom prst="ellipse">
          <a:avLst/>
        </a:prstGeom>
        <a:solidFill>
          <a:schemeClr val="accent1">
            <a:hueOff val="0"/>
            <a:satOff val="0"/>
            <a:lumOff val="0"/>
            <a:alphaOff val="0"/>
          </a:schemeClr>
        </a:solidFill>
        <a:ln w="254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AR" sz="1400" kern="1200" dirty="0" smtClean="0"/>
            <a:t>El juez puede imponer…</a:t>
          </a:r>
          <a:endParaRPr lang="es-AR" sz="1400" kern="1200" dirty="0"/>
        </a:p>
      </dsp:txBody>
      <dsp:txXfrm>
        <a:off x="2659863" y="1470614"/>
        <a:ext cx="776273" cy="776273"/>
      </dsp:txXfrm>
    </dsp:sp>
    <dsp:sp modelId="{2F30EE58-CC3A-4C38-8A12-648E21F659D4}">
      <dsp:nvSpPr>
        <dsp:cNvPr id="0" name=""/>
        <dsp:cNvSpPr/>
      </dsp:nvSpPr>
      <dsp:spPr>
        <a:xfrm rot="2013253">
          <a:off x="2315482" y="1303211"/>
          <a:ext cx="273506" cy="31287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8363244-479C-4AAD-A4FB-7D8D0C4F2B08}">
      <dsp:nvSpPr>
        <dsp:cNvPr id="0" name=""/>
        <dsp:cNvSpPr/>
      </dsp:nvSpPr>
      <dsp:spPr>
        <a:xfrm>
          <a:off x="1345791" y="614814"/>
          <a:ext cx="1042924" cy="834339"/>
        </a:xfrm>
        <a:prstGeom prst="roundRect">
          <a:avLst>
            <a:gd name="adj" fmla="val 10000"/>
          </a:avLst>
        </a:prstGeom>
        <a:solidFill>
          <a:schemeClr val="accent1">
            <a:hueOff val="0"/>
            <a:satOff val="0"/>
            <a:lumOff val="0"/>
            <a:alphaOff val="0"/>
          </a:schemeClr>
        </a:solidFill>
        <a:ln w="254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s-AR" sz="1300" kern="1200" dirty="0" smtClean="0"/>
            <a:t>Obligaciones de dar…</a:t>
          </a:r>
          <a:endParaRPr lang="es-AR" sz="1300" kern="1200" dirty="0"/>
        </a:p>
      </dsp:txBody>
      <dsp:txXfrm>
        <a:off x="1370228" y="639251"/>
        <a:ext cx="994050" cy="785465"/>
      </dsp:txXfrm>
    </dsp:sp>
    <dsp:sp modelId="{0D0B5D49-EE90-4638-9FD1-17EB1CEF1AFD}">
      <dsp:nvSpPr>
        <dsp:cNvPr id="0" name=""/>
        <dsp:cNvSpPr/>
      </dsp:nvSpPr>
      <dsp:spPr>
        <a:xfrm rot="5400000">
          <a:off x="2835042" y="930141"/>
          <a:ext cx="425914" cy="31287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332F1A3-A612-4886-9816-F4D05F575853}">
      <dsp:nvSpPr>
        <dsp:cNvPr id="0" name=""/>
        <dsp:cNvSpPr/>
      </dsp:nvSpPr>
      <dsp:spPr>
        <a:xfrm>
          <a:off x="2526537" y="156"/>
          <a:ext cx="1042924" cy="834339"/>
        </a:xfrm>
        <a:prstGeom prst="roundRect">
          <a:avLst>
            <a:gd name="adj" fmla="val 10000"/>
          </a:avLst>
        </a:prstGeom>
        <a:solidFill>
          <a:schemeClr val="accent1">
            <a:hueOff val="0"/>
            <a:satOff val="0"/>
            <a:lumOff val="0"/>
            <a:alphaOff val="0"/>
          </a:schemeClr>
        </a:solidFill>
        <a:ln w="254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s-AR" sz="1300" kern="1200" dirty="0" smtClean="0"/>
            <a:t>Obligaciones de hacer…</a:t>
          </a:r>
          <a:endParaRPr lang="es-AR" sz="1300" kern="1200" dirty="0"/>
        </a:p>
      </dsp:txBody>
      <dsp:txXfrm>
        <a:off x="2550974" y="24593"/>
        <a:ext cx="994050" cy="785465"/>
      </dsp:txXfrm>
    </dsp:sp>
    <dsp:sp modelId="{51ECAAB1-831B-497A-B728-7ABB28DE42F7}">
      <dsp:nvSpPr>
        <dsp:cNvPr id="0" name=""/>
        <dsp:cNvSpPr/>
      </dsp:nvSpPr>
      <dsp:spPr>
        <a:xfrm rot="8691989">
          <a:off x="3509941" y="1308558"/>
          <a:ext cx="253492" cy="31287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3D4C88-FA3F-4683-B619-E5F0519E5E9F}">
      <dsp:nvSpPr>
        <dsp:cNvPr id="0" name=""/>
        <dsp:cNvSpPr/>
      </dsp:nvSpPr>
      <dsp:spPr>
        <a:xfrm>
          <a:off x="3707283" y="614814"/>
          <a:ext cx="1042924" cy="834339"/>
        </a:xfrm>
        <a:prstGeom prst="roundRect">
          <a:avLst>
            <a:gd name="adj" fmla="val 10000"/>
          </a:avLst>
        </a:prstGeom>
        <a:solidFill>
          <a:schemeClr val="accent1">
            <a:hueOff val="0"/>
            <a:satOff val="0"/>
            <a:lumOff val="0"/>
            <a:alphaOff val="0"/>
          </a:schemeClr>
        </a:solidFill>
        <a:ln w="254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s-AR" sz="1300" kern="1200" dirty="0" smtClean="0"/>
            <a:t>Obligaciones de no hacer…</a:t>
          </a:r>
          <a:endParaRPr lang="es-AR" sz="1300" kern="1200" dirty="0"/>
        </a:p>
      </dsp:txBody>
      <dsp:txXfrm>
        <a:off x="3731720" y="639251"/>
        <a:ext cx="994050" cy="78546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C6CBB5-B3D5-4C61-8BCF-D4F419731DB3}">
      <dsp:nvSpPr>
        <dsp:cNvPr id="0" name=""/>
        <dsp:cNvSpPr/>
      </dsp:nvSpPr>
      <dsp:spPr>
        <a:xfrm>
          <a:off x="2880320" y="1758436"/>
          <a:ext cx="1576247" cy="547127"/>
        </a:xfrm>
        <a:custGeom>
          <a:avLst/>
          <a:gdLst/>
          <a:ahLst/>
          <a:cxnLst/>
          <a:rect l="0" t="0" r="0" b="0"/>
          <a:pathLst>
            <a:path>
              <a:moveTo>
                <a:pt x="0" y="0"/>
              </a:moveTo>
              <a:lnTo>
                <a:pt x="0" y="273563"/>
              </a:lnTo>
              <a:lnTo>
                <a:pt x="1576247" y="273563"/>
              </a:lnTo>
              <a:lnTo>
                <a:pt x="1576247" y="547127"/>
              </a:lnTo>
            </a:path>
          </a:pathLst>
        </a:custGeom>
        <a:noFill/>
        <a:ln w="25400">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0F9D8C-32F8-46C2-9B05-31EA1912AACB}">
      <dsp:nvSpPr>
        <dsp:cNvPr id="0" name=""/>
        <dsp:cNvSpPr/>
      </dsp:nvSpPr>
      <dsp:spPr>
        <a:xfrm>
          <a:off x="1304072" y="1758436"/>
          <a:ext cx="1576247" cy="547127"/>
        </a:xfrm>
        <a:custGeom>
          <a:avLst/>
          <a:gdLst/>
          <a:ahLst/>
          <a:cxnLst/>
          <a:rect l="0" t="0" r="0" b="0"/>
          <a:pathLst>
            <a:path>
              <a:moveTo>
                <a:pt x="1576247" y="0"/>
              </a:moveTo>
              <a:lnTo>
                <a:pt x="1576247" y="273563"/>
              </a:lnTo>
              <a:lnTo>
                <a:pt x="0" y="273563"/>
              </a:lnTo>
              <a:lnTo>
                <a:pt x="0" y="547127"/>
              </a:lnTo>
            </a:path>
          </a:pathLst>
        </a:custGeom>
        <a:noFill/>
        <a:ln w="25400">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7E5AE0-727A-4A0F-9FED-DDC015546F86}">
      <dsp:nvSpPr>
        <dsp:cNvPr id="0" name=""/>
        <dsp:cNvSpPr/>
      </dsp:nvSpPr>
      <dsp:spPr>
        <a:xfrm>
          <a:off x="1577636" y="455752"/>
          <a:ext cx="2605367" cy="1302683"/>
        </a:xfrm>
        <a:prstGeom prst="rect">
          <a:avLst/>
        </a:prstGeom>
        <a:solidFill>
          <a:schemeClr val="tx2"/>
        </a:solidFill>
        <a:ln w="254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s-AR" sz="2700" kern="1200" dirty="0" smtClean="0">
              <a:latin typeface="+mj-lt"/>
              <a:cs typeface="Times New Roman" panose="02020603050405020304" pitchFamily="18" charset="0"/>
            </a:rPr>
            <a:t>Clases de “sentencias” preventivas…</a:t>
          </a:r>
          <a:endParaRPr lang="es-AR" sz="2700" kern="1200" dirty="0">
            <a:latin typeface="+mj-lt"/>
            <a:cs typeface="Times New Roman" panose="02020603050405020304" pitchFamily="18" charset="0"/>
          </a:endParaRPr>
        </a:p>
      </dsp:txBody>
      <dsp:txXfrm>
        <a:off x="1577636" y="455752"/>
        <a:ext cx="2605367" cy="1302683"/>
      </dsp:txXfrm>
    </dsp:sp>
    <dsp:sp modelId="{45F0E523-7FD6-42C2-B04D-68B634F6E44C}">
      <dsp:nvSpPr>
        <dsp:cNvPr id="0" name=""/>
        <dsp:cNvSpPr/>
      </dsp:nvSpPr>
      <dsp:spPr>
        <a:xfrm>
          <a:off x="1388" y="2305563"/>
          <a:ext cx="2605367" cy="1302683"/>
        </a:xfrm>
        <a:prstGeom prst="rect">
          <a:avLst/>
        </a:prstGeom>
        <a:solidFill>
          <a:schemeClr val="tx2"/>
        </a:solidFill>
        <a:ln w="254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s-AR" sz="2700" kern="1200" dirty="0" smtClean="0">
              <a:latin typeface="+mj-lt"/>
              <a:cs typeface="Times New Roman" panose="02020603050405020304" pitchFamily="18" charset="0"/>
            </a:rPr>
            <a:t>Mandato preventivo… (de oficio)</a:t>
          </a:r>
          <a:endParaRPr lang="es-AR" sz="2700" kern="1200" dirty="0">
            <a:latin typeface="+mj-lt"/>
            <a:cs typeface="Times New Roman" panose="02020603050405020304" pitchFamily="18" charset="0"/>
          </a:endParaRPr>
        </a:p>
      </dsp:txBody>
      <dsp:txXfrm>
        <a:off x="1388" y="2305563"/>
        <a:ext cx="2605367" cy="1302683"/>
      </dsp:txXfrm>
    </dsp:sp>
    <dsp:sp modelId="{705C5A2E-ED3E-4E52-81CB-01E1A4ADC269}">
      <dsp:nvSpPr>
        <dsp:cNvPr id="0" name=""/>
        <dsp:cNvSpPr/>
      </dsp:nvSpPr>
      <dsp:spPr>
        <a:xfrm>
          <a:off x="3153883" y="2305563"/>
          <a:ext cx="2605367" cy="1302683"/>
        </a:xfrm>
        <a:prstGeom prst="rect">
          <a:avLst/>
        </a:prstGeom>
        <a:solidFill>
          <a:schemeClr val="tx2"/>
        </a:solidFill>
        <a:ln w="254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s-AR" sz="2700" kern="1200" dirty="0" smtClean="0">
              <a:latin typeface="+mj-lt"/>
              <a:cs typeface="Times New Roman" panose="02020603050405020304" pitchFamily="18" charset="0"/>
            </a:rPr>
            <a:t>Pretensión preventiva… (a petición de parte)</a:t>
          </a:r>
          <a:endParaRPr lang="es-AR" sz="2700" kern="1200" dirty="0">
            <a:latin typeface="+mj-lt"/>
            <a:cs typeface="Times New Roman" panose="02020603050405020304" pitchFamily="18" charset="0"/>
          </a:endParaRPr>
        </a:p>
      </dsp:txBody>
      <dsp:txXfrm>
        <a:off x="3153883" y="2305563"/>
        <a:ext cx="2605367" cy="130268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2"/>
          <p:cNvSpPr>
            <a:spLocks noGrp="1"/>
          </p:cNvSpPr>
          <p:nvPr>
            <p:ph type="hdr" sz="quarter"/>
          </p:nvPr>
        </p:nvSpPr>
        <p:spPr>
          <a:xfrm>
            <a:off x="0" y="0"/>
            <a:ext cx="2971800" cy="457200"/>
          </a:xfrm>
          <a:prstGeom prst="rect">
            <a:avLst/>
          </a:prstGeom>
        </p:spPr>
        <p:txBody>
          <a:bodyPr/>
          <a:lstStyle/>
          <a:p>
            <a:endParaRPr lang="es-ES" dirty="0" smtClean="0"/>
          </a:p>
        </p:txBody>
      </p:sp>
      <p:sp>
        <p:nvSpPr>
          <p:cNvPr id="24" name="Rectangle 24"/>
          <p:cNvSpPr>
            <a:spLocks noGrp="1"/>
          </p:cNvSpPr>
          <p:nvPr>
            <p:ph type="dt" sz="quarter" idx="1"/>
          </p:nvPr>
        </p:nvSpPr>
        <p:spPr>
          <a:xfrm>
            <a:off x="3884613" y="0"/>
            <a:ext cx="2971800" cy="457200"/>
          </a:xfrm>
          <a:prstGeom prst="rect">
            <a:avLst/>
          </a:prstGeom>
        </p:spPr>
        <p:txBody>
          <a:bodyPr/>
          <a:lstStyle/>
          <a:p>
            <a:fld id="{A849C5AD-4428-4E9C-9C84-11B72C9365FB}" type="datetimeFigureOut">
              <a:rPr lang="es-ES" smtClean="0"/>
              <a:pPr/>
              <a:t>14/09/2017</a:t>
            </a:fld>
            <a:endParaRPr lang="es-ES" dirty="0" smtClean="0"/>
          </a:p>
        </p:txBody>
      </p:sp>
      <p:sp>
        <p:nvSpPr>
          <p:cNvPr id="30" name="Rectangle 30"/>
          <p:cNvSpPr>
            <a:spLocks noGrp="1"/>
          </p:cNvSpPr>
          <p:nvPr>
            <p:ph type="ftr" sz="quarter" idx="2"/>
          </p:nvPr>
        </p:nvSpPr>
        <p:spPr>
          <a:xfrm>
            <a:off x="0" y="8685213"/>
            <a:ext cx="2971800" cy="457200"/>
          </a:xfrm>
          <a:prstGeom prst="rect">
            <a:avLst/>
          </a:prstGeom>
        </p:spPr>
        <p:txBody>
          <a:bodyPr/>
          <a:lstStyle/>
          <a:p>
            <a:endParaRPr lang="es-ES" dirty="0" smtClean="0"/>
          </a:p>
        </p:txBody>
      </p:sp>
      <p:sp>
        <p:nvSpPr>
          <p:cNvPr id="18" name="Rectangle 18"/>
          <p:cNvSpPr>
            <a:spLocks noGrp="1"/>
          </p:cNvSpPr>
          <p:nvPr>
            <p:ph type="sldNum" sz="quarter" idx="3"/>
          </p:nvPr>
        </p:nvSpPr>
        <p:spPr>
          <a:xfrm>
            <a:off x="3884613" y="8685213"/>
            <a:ext cx="2971800" cy="457200"/>
          </a:xfrm>
          <a:prstGeom prst="rect">
            <a:avLst/>
          </a:prstGeom>
        </p:spPr>
        <p:txBody>
          <a:bodyPr/>
          <a:lstStyle/>
          <a:p>
            <a:fld id="{8C596567-A38F-4CEF-B37F-9B9D120D62CE}" type="slidenum">
              <a:rPr lang="es-ES" smtClean="0"/>
              <a:pPr/>
              <a:t>‹Nº›</a:t>
            </a:fld>
            <a:endParaRPr lang="es-ES" dirty="0" smtClean="0"/>
          </a:p>
        </p:txBody>
      </p:sp>
    </p:spTree>
    <p:extLst>
      <p:ext uri="{BB962C8B-B14F-4D97-AF65-F5344CB8AC3E}">
        <p14:creationId xmlns:p14="http://schemas.microsoft.com/office/powerpoint/2010/main" val="39836486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4"/>
          <p:cNvSpPr>
            <a:spLocks noGrp="1"/>
          </p:cNvSpPr>
          <p:nvPr>
            <p:ph type="hdr" sz="quarter"/>
          </p:nvPr>
        </p:nvSpPr>
        <p:spPr>
          <a:xfrm>
            <a:off x="0" y="0"/>
            <a:ext cx="2971800" cy="457200"/>
          </a:xfrm>
          <a:prstGeom prst="rect">
            <a:avLst/>
          </a:prstGeom>
        </p:spPr>
        <p:txBody>
          <a:bodyPr/>
          <a:lstStyle/>
          <a:p>
            <a:endParaRPr lang="es-ES" dirty="0"/>
          </a:p>
        </p:txBody>
      </p:sp>
      <p:sp>
        <p:nvSpPr>
          <p:cNvPr id="15" name="Rectangle 15"/>
          <p:cNvSpPr>
            <a:spLocks noGrp="1"/>
          </p:cNvSpPr>
          <p:nvPr>
            <p:ph type="dt" idx="1"/>
          </p:nvPr>
        </p:nvSpPr>
        <p:spPr>
          <a:xfrm>
            <a:off x="3884613" y="0"/>
            <a:ext cx="2971800" cy="457200"/>
          </a:xfrm>
          <a:prstGeom prst="rect">
            <a:avLst/>
          </a:prstGeom>
        </p:spPr>
        <p:txBody>
          <a:bodyPr/>
          <a:lstStyle/>
          <a:p>
            <a:fld id="{D7547E60-4BE7-4E4E-9AAA-5EE35AEC995C}" type="datetimeFigureOut">
              <a:rPr lang="es-AR"/>
              <a:pPr/>
              <a:t>14/09/2017</a:t>
            </a:fld>
            <a:endParaRPr lang="es-ES" dirty="0"/>
          </a:p>
        </p:txBody>
      </p:sp>
      <p:sp>
        <p:nvSpPr>
          <p:cNvPr id="23" name="Rectangle 2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anchor="ctr"/>
          <a:lstStyle/>
          <a:p>
            <a:endParaRPr lang="es-ES" dirty="0"/>
          </a:p>
        </p:txBody>
      </p:sp>
      <p:sp>
        <p:nvSpPr>
          <p:cNvPr id="5" name="Rectangle 5"/>
          <p:cNvSpPr>
            <a:spLocks noGrp="1"/>
          </p:cNvSpPr>
          <p:nvPr>
            <p:ph type="body" sz="quarter" idx="3"/>
          </p:nvPr>
        </p:nvSpPr>
        <p:spPr>
          <a:xfrm>
            <a:off x="685800" y="4343400"/>
            <a:ext cx="5486400" cy="4114800"/>
          </a:xfrm>
          <a:prstGeom prst="rect">
            <a:avLst/>
          </a:prstGeom>
        </p:spPr>
        <p:txBody>
          <a:bodyPr/>
          <a:lstStyle/>
          <a:p>
            <a:pPr lvl="0"/>
            <a:r>
              <a:rPr lang="es-ES"/>
              <a:t>Haga clic para modificar los estilos de título del patrón</a:t>
            </a:r>
          </a:p>
          <a:p>
            <a:pPr lvl="1"/>
            <a:r>
              <a:rPr lang="es-ES"/>
              <a:t>Segundo nivel</a:t>
            </a:r>
          </a:p>
          <a:p>
            <a:pPr lvl="2"/>
            <a:r>
              <a:rPr lang="es-ES"/>
              <a:t>Tercer nivel</a:t>
            </a:r>
          </a:p>
          <a:p>
            <a:pPr lvl="3"/>
            <a:r>
              <a:rPr lang="es-ES"/>
              <a:t>Cuarto nivel</a:t>
            </a:r>
          </a:p>
          <a:p>
            <a:pPr lvl="4"/>
            <a:r>
              <a:rPr lang="es-ES"/>
              <a:t>Quinto nivel</a:t>
            </a:r>
          </a:p>
        </p:txBody>
      </p:sp>
      <p:sp>
        <p:nvSpPr>
          <p:cNvPr id="18" name="Rectangle 18"/>
          <p:cNvSpPr>
            <a:spLocks noGrp="1"/>
          </p:cNvSpPr>
          <p:nvPr>
            <p:ph type="ftr" sz="quarter" idx="4"/>
          </p:nvPr>
        </p:nvSpPr>
        <p:spPr>
          <a:xfrm>
            <a:off x="0" y="8685213"/>
            <a:ext cx="2971800" cy="457200"/>
          </a:xfrm>
          <a:prstGeom prst="rect">
            <a:avLst/>
          </a:prstGeom>
        </p:spPr>
        <p:txBody>
          <a:bodyPr/>
          <a:lstStyle/>
          <a:p>
            <a:endParaRPr lang="es-ES" dirty="0"/>
          </a:p>
        </p:txBody>
      </p:sp>
      <p:sp>
        <p:nvSpPr>
          <p:cNvPr id="28" name="Rectangle 28"/>
          <p:cNvSpPr>
            <a:spLocks noGrp="1"/>
          </p:cNvSpPr>
          <p:nvPr>
            <p:ph type="sldNum" sz="quarter" idx="5"/>
          </p:nvPr>
        </p:nvSpPr>
        <p:spPr>
          <a:xfrm>
            <a:off x="3884613" y="8685213"/>
            <a:ext cx="2971800" cy="457200"/>
          </a:xfrm>
          <a:prstGeom prst="rect">
            <a:avLst/>
          </a:prstGeom>
        </p:spPr>
        <p:txBody>
          <a:bodyPr/>
          <a:lstStyle/>
          <a:p>
            <a:fld id="{CA077768-21C8-4125-A345-258E48D2EED0}" type="slidenum">
              <a:rPr/>
              <a:pPr/>
              <a:t>‹Nº›</a:t>
            </a:fld>
            <a:endParaRPr lang="es-ES" dirty="0"/>
          </a:p>
        </p:txBody>
      </p:sp>
    </p:spTree>
    <p:extLst>
      <p:ext uri="{BB962C8B-B14F-4D97-AF65-F5344CB8AC3E}">
        <p14:creationId xmlns:p14="http://schemas.microsoft.com/office/powerpoint/2010/main" val="197554857"/>
      </p:ext>
    </p:extLst>
  </p:cSld>
  <p:clrMap bg1="lt1" tx1="dk1" bg2="lt2" tx2="dk2" accent1="accent1" accent2="accent2" accent3="accent3" accent4="accent4" accent5="accent5" accent6="accent6" hlink="hlink" folHlink="folHlink"/>
  <p:notesStyle>
    <a:lvl1pPr marL="0" algn="l" rtl="0" latinLnBrk="0">
      <a:defRPr lang="es-ES" sz="1200" kern="1200">
        <a:solidFill>
          <a:schemeClr val="tx1"/>
        </a:solidFill>
        <a:latin typeface="+mn-lt"/>
        <a:ea typeface="+mn-ea"/>
        <a:cs typeface="+mn-cs"/>
      </a:defRPr>
    </a:lvl1pPr>
    <a:lvl2pPr marL="457200" algn="l" rtl="0">
      <a:defRPr lang="es-ES" sz="1200" kern="1200">
        <a:solidFill>
          <a:schemeClr val="tx1"/>
        </a:solidFill>
        <a:latin typeface="+mn-lt"/>
        <a:ea typeface="+mn-ea"/>
        <a:cs typeface="+mn-cs"/>
      </a:defRPr>
    </a:lvl2pPr>
    <a:lvl3pPr marL="914400" algn="l" rtl="0">
      <a:defRPr lang="es-ES" sz="1200" kern="1200">
        <a:solidFill>
          <a:schemeClr val="tx1"/>
        </a:solidFill>
        <a:latin typeface="+mn-lt"/>
        <a:ea typeface="+mn-ea"/>
        <a:cs typeface="+mn-cs"/>
      </a:defRPr>
    </a:lvl3pPr>
    <a:lvl4pPr marL="1371600" algn="l" rtl="0">
      <a:defRPr lang="es-ES" sz="1200" kern="1200">
        <a:solidFill>
          <a:schemeClr val="tx1"/>
        </a:solidFill>
        <a:latin typeface="+mn-lt"/>
        <a:ea typeface="+mn-ea"/>
        <a:cs typeface="+mn-cs"/>
      </a:defRPr>
    </a:lvl4pPr>
    <a:lvl5pPr marL="1828800" algn="l" rtl="0">
      <a:defRPr lang="es-ES" sz="1200" kern="1200">
        <a:solidFill>
          <a:schemeClr val="tx1"/>
        </a:solidFill>
        <a:latin typeface="+mn-lt"/>
        <a:ea typeface="+mn-ea"/>
        <a:cs typeface="+mn-cs"/>
      </a:defRPr>
    </a:lvl5pPr>
    <a:lvl6pPr marL="2286000" algn="l" rtl="0">
      <a:defRPr lang="es-ES" sz="1200" kern="1200">
        <a:solidFill>
          <a:schemeClr val="tx1"/>
        </a:solidFill>
        <a:latin typeface="+mn-lt"/>
        <a:ea typeface="+mn-ea"/>
        <a:cs typeface="+mn-cs"/>
      </a:defRPr>
    </a:lvl6pPr>
    <a:lvl7pPr marL="2743200" algn="l" rtl="0">
      <a:defRPr lang="es-ES" sz="1200" kern="1200">
        <a:solidFill>
          <a:schemeClr val="tx1"/>
        </a:solidFill>
        <a:latin typeface="+mn-lt"/>
        <a:ea typeface="+mn-ea"/>
        <a:cs typeface="+mn-cs"/>
      </a:defRPr>
    </a:lvl7pPr>
    <a:lvl8pPr marL="3200400" algn="l" rtl="0">
      <a:defRPr lang="es-ES" sz="1200" kern="1200">
        <a:solidFill>
          <a:schemeClr val="tx1"/>
        </a:solidFill>
        <a:latin typeface="+mn-lt"/>
        <a:ea typeface="+mn-ea"/>
        <a:cs typeface="+mn-cs"/>
      </a:defRPr>
    </a:lvl8pPr>
    <a:lvl9pPr marL="3657600" algn="l" rtl="0">
      <a:defRPr lang="es-ES"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CA077768-21C8-4125-A345-258E48D2EED0}" type="slidenum">
              <a:rPr lang="es-AR" smtClean="0"/>
              <a:pPr/>
              <a:t>30</a:t>
            </a:fld>
            <a:endParaRPr lang="es-AR" dirty="0"/>
          </a:p>
        </p:txBody>
      </p:sp>
    </p:spTree>
    <p:extLst>
      <p:ext uri="{BB962C8B-B14F-4D97-AF65-F5344CB8AC3E}">
        <p14:creationId xmlns:p14="http://schemas.microsoft.com/office/powerpoint/2010/main" val="603494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CA077768-21C8-4125-A345-258E48D2EED0}" type="slidenum">
              <a:rPr lang="es-AR" smtClean="0"/>
              <a:pPr/>
              <a:t>36</a:t>
            </a:fld>
            <a:endParaRPr lang="es-AR" dirty="0"/>
          </a:p>
        </p:txBody>
      </p:sp>
    </p:spTree>
    <p:extLst>
      <p:ext uri="{BB962C8B-B14F-4D97-AF65-F5344CB8AC3E}">
        <p14:creationId xmlns:p14="http://schemas.microsoft.com/office/powerpoint/2010/main" val="603494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CA077768-21C8-4125-A345-258E48D2EED0}" type="slidenum">
              <a:rPr lang="es-AR" smtClean="0"/>
              <a:pPr/>
              <a:t>37</a:t>
            </a:fld>
            <a:endParaRPr lang="es-AR" dirty="0"/>
          </a:p>
        </p:txBody>
      </p:sp>
    </p:spTree>
    <p:extLst>
      <p:ext uri="{BB962C8B-B14F-4D97-AF65-F5344CB8AC3E}">
        <p14:creationId xmlns:p14="http://schemas.microsoft.com/office/powerpoint/2010/main" val="603494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CA077768-21C8-4125-A345-258E48D2EED0}" type="slidenum">
              <a:rPr lang="es-AR" smtClean="0"/>
              <a:pPr/>
              <a:t>38</a:t>
            </a:fld>
            <a:endParaRPr lang="es-AR" dirty="0"/>
          </a:p>
        </p:txBody>
      </p:sp>
    </p:spTree>
    <p:extLst>
      <p:ext uri="{BB962C8B-B14F-4D97-AF65-F5344CB8AC3E}">
        <p14:creationId xmlns:p14="http://schemas.microsoft.com/office/powerpoint/2010/main" val="6034948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6" name="image1.jpg"/>
          <p:cNvPicPr>
            <a:picLocks noChangeAspect="1"/>
          </p:cNvPicPr>
          <p:nvPr/>
        </p:nvPicPr>
        <p:blipFill>
          <a:blip r:embed="rId2">
            <a:duotone>
              <a:schemeClr val="accent1"/>
              <a:srgbClr val="FFFFFF"/>
            </a:duotone>
          </a:blip>
          <a:stretch>
            <a:fillRect/>
          </a:stretch>
        </p:blipFill>
        <p:spPr>
          <a:xfrm>
            <a:off x="0" y="0"/>
            <a:ext cx="9144000" cy="6858000"/>
          </a:xfrm>
          <a:prstGeom prst="rect">
            <a:avLst/>
          </a:prstGeom>
          <a:noFill/>
          <a:ln>
            <a:noFill/>
          </a:ln>
        </p:spPr>
      </p:pic>
      <p:pic>
        <p:nvPicPr>
          <p:cNvPr id="7" name="image2.png"/>
          <p:cNvPicPr>
            <a:picLocks noChangeAspect="1"/>
          </p:cNvPicPr>
          <p:nvPr/>
        </p:nvPicPr>
        <p:blipFill>
          <a:blip r:embed="rId3">
            <a:duotone>
              <a:schemeClr val="accent1"/>
              <a:srgbClr val="FFFFFF"/>
            </a:duotone>
          </a:blip>
          <a:stretch>
            <a:fillRect/>
          </a:stretch>
        </p:blipFill>
        <p:spPr>
          <a:xfrm>
            <a:off x="571" y="428"/>
            <a:ext cx="9142858" cy="6857143"/>
          </a:xfrm>
          <a:prstGeom prst="rect">
            <a:avLst/>
          </a:prstGeom>
          <a:noFill/>
          <a:ln>
            <a:noFill/>
          </a:ln>
        </p:spPr>
      </p:pic>
      <p:pic>
        <p:nvPicPr>
          <p:cNvPr id="8" name="image3.png"/>
          <p:cNvPicPr>
            <a:picLocks noChangeAspect="1"/>
          </p:cNvPicPr>
          <p:nvPr/>
        </p:nvPicPr>
        <p:blipFill>
          <a:blip r:embed="rId4">
            <a:duotone>
              <a:schemeClr val="accent1"/>
              <a:srgbClr val="FFFFFF"/>
            </a:duotone>
          </a:blip>
          <a:stretch>
            <a:fillRect/>
          </a:stretch>
        </p:blipFill>
        <p:spPr>
          <a:xfrm>
            <a:off x="571" y="428"/>
            <a:ext cx="9142858" cy="6857143"/>
          </a:xfrm>
          <a:prstGeom prst="rect">
            <a:avLst/>
          </a:prstGeom>
          <a:noFill/>
          <a:ln>
            <a:noFill/>
          </a:ln>
        </p:spPr>
      </p:pic>
      <p:pic>
        <p:nvPicPr>
          <p:cNvPr id="9" name="image4.png"/>
          <p:cNvPicPr>
            <a:picLocks noChangeAspect="1"/>
          </p:cNvPicPr>
          <p:nvPr/>
        </p:nvPicPr>
        <p:blipFill>
          <a:blip r:embed="rId5"/>
          <a:stretch>
            <a:fillRect/>
          </a:stretch>
        </p:blipFill>
        <p:spPr>
          <a:xfrm>
            <a:off x="571" y="428"/>
            <a:ext cx="9142858" cy="6857143"/>
          </a:xfrm>
          <a:prstGeom prst="rect">
            <a:avLst/>
          </a:prstGeom>
          <a:noFill/>
          <a:ln>
            <a:noFill/>
          </a:ln>
        </p:spPr>
      </p:pic>
      <p:sp>
        <p:nvSpPr>
          <p:cNvPr id="31" name="Rectangle 31"/>
          <p:cNvSpPr>
            <a:spLocks noGrp="1"/>
          </p:cNvSpPr>
          <p:nvPr>
            <p:ph type="subTitle" idx="1"/>
          </p:nvPr>
        </p:nvSpPr>
        <p:spPr>
          <a:xfrm>
            <a:off x="2492734" y="5094577"/>
            <a:ext cx="6194066" cy="925223"/>
          </a:xfrm>
        </p:spPr>
        <p:txBody>
          <a:bodyPr/>
          <a:lstStyle>
            <a:lvl1pPr marL="0" indent="0" algn="r" latinLnBrk="0">
              <a:buNone/>
              <a:defRPr lang="es-ES" sz="28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s-ES"/>
          </a:p>
        </p:txBody>
      </p:sp>
      <p:sp>
        <p:nvSpPr>
          <p:cNvPr id="5" name="Rectangle 5"/>
          <p:cNvSpPr>
            <a:spLocks noGrp="1"/>
          </p:cNvSpPr>
          <p:nvPr>
            <p:ph type="ctrTitle"/>
          </p:nvPr>
        </p:nvSpPr>
        <p:spPr>
          <a:xfrm>
            <a:off x="1108986" y="3606800"/>
            <a:ext cx="7577814" cy="1470025"/>
          </a:xfrm>
        </p:spPr>
        <p:txBody>
          <a:bodyPr anchor="b" anchorCtr="0"/>
          <a:lstStyle>
            <a:lvl1pPr algn="r" latinLnBrk="0">
              <a:defRPr lang="es-ES" sz="4000"/>
            </a:lvl1pPr>
          </a:lstStyle>
          <a:p>
            <a:r>
              <a:rPr lang="es-ES" smtClean="0"/>
              <a:t>Haga clic para modificar el estilo de título del patrón</a:t>
            </a:r>
            <a:endParaRPr lang="es-ES"/>
          </a:p>
        </p:txBody>
      </p:sp>
      <p:sp>
        <p:nvSpPr>
          <p:cNvPr id="10" name="Date Placeholder 9"/>
          <p:cNvSpPr>
            <a:spLocks noGrp="1"/>
          </p:cNvSpPr>
          <p:nvPr>
            <p:ph type="dt" sz="half" idx="10"/>
          </p:nvPr>
        </p:nvSpPr>
        <p:spPr/>
        <p:txBody>
          <a:bodyPr/>
          <a:lstStyle/>
          <a:p>
            <a:fld id="{5C14FD69-4A85-4715-A222-ABB225B63BC6}" type="datetimeFigureOut">
              <a:rPr lang="es-AR"/>
              <a:pPr/>
              <a:t>14/09/2017</a:t>
            </a:fld>
            <a:endParaRPr lang="es-ES" dirty="0"/>
          </a:p>
        </p:txBody>
      </p:sp>
      <p:sp>
        <p:nvSpPr>
          <p:cNvPr id="11" name="Slide Number Placeholder 10"/>
          <p:cNvSpPr>
            <a:spLocks noGrp="1"/>
          </p:cNvSpPr>
          <p:nvPr>
            <p:ph type="sldNum" sz="quarter" idx="11"/>
          </p:nvPr>
        </p:nvSpPr>
        <p:spPr/>
        <p:txBody>
          <a:bodyPr/>
          <a:lstStyle/>
          <a:p>
            <a:pPr algn="r"/>
            <a:fld id="{D4C49B74-5DB2-4B03-B1D2-7F6A3C51C318}" type="slidenum">
              <a:rPr/>
              <a:pPr algn="r"/>
              <a:t>‹Nº›</a:t>
            </a:fld>
            <a:endParaRPr lang="es-ES" dirty="0"/>
          </a:p>
        </p:txBody>
      </p:sp>
      <p:sp>
        <p:nvSpPr>
          <p:cNvPr id="12" name="Footer Placeholder 11"/>
          <p:cNvSpPr>
            <a:spLocks noGrp="1"/>
          </p:cNvSpPr>
          <p:nvPr>
            <p:ph type="ftr" sz="quarter" idx="12"/>
          </p:nvPr>
        </p:nvSpPr>
        <p:spPr/>
        <p:txBody>
          <a:bodyPr/>
          <a:lstStyle/>
          <a:p>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ítulo y texto">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es-ES" smtClean="0"/>
              <a:t>Haga clic para modificar el estilo de título del patrón</a:t>
            </a:r>
            <a:endParaRPr lang="es-ES"/>
          </a:p>
        </p:txBody>
      </p:sp>
      <p:sp>
        <p:nvSpPr>
          <p:cNvPr id="8" name="Date Placeholder 7"/>
          <p:cNvSpPr>
            <a:spLocks noGrp="1"/>
          </p:cNvSpPr>
          <p:nvPr>
            <p:ph type="dt" sz="half" idx="10"/>
          </p:nvPr>
        </p:nvSpPr>
        <p:spPr/>
        <p:txBody>
          <a:bodyPr/>
          <a:lstStyle/>
          <a:p>
            <a:fld id="{5C14FD69-4A85-4715-A222-ABB225B63BC6}" type="datetimeFigureOut">
              <a:rPr lang="es-AR"/>
              <a:pPr/>
              <a:t>14/09/2017</a:t>
            </a:fld>
            <a:endParaRPr lang="es-ES" dirty="0"/>
          </a:p>
        </p:txBody>
      </p:sp>
      <p:sp>
        <p:nvSpPr>
          <p:cNvPr id="10" name="Slide Number Placeholder 9"/>
          <p:cNvSpPr>
            <a:spLocks noGrp="1"/>
          </p:cNvSpPr>
          <p:nvPr>
            <p:ph type="sldNum" sz="quarter" idx="11"/>
          </p:nvPr>
        </p:nvSpPr>
        <p:spPr/>
        <p:txBody>
          <a:bodyPr/>
          <a:lstStyle/>
          <a:p>
            <a:pPr algn="r"/>
            <a:fld id="{D4C49B74-5DB2-4B03-B1D2-7F6A3C51C318}" type="slidenum">
              <a:rPr/>
              <a:pPr algn="r"/>
              <a:t>‹Nº›</a:t>
            </a:fld>
            <a:endParaRPr lang="es-ES" dirty="0"/>
          </a:p>
        </p:txBody>
      </p:sp>
      <p:sp>
        <p:nvSpPr>
          <p:cNvPr id="11" name="Footer Placeholder 10"/>
          <p:cNvSpPr>
            <a:spLocks noGrp="1"/>
          </p:cNvSpPr>
          <p:nvPr>
            <p:ph type="ftr" sz="quarter" idx="12"/>
          </p:nvPr>
        </p:nvSpPr>
        <p:spPr/>
        <p:txBody>
          <a:bodyPr/>
          <a:lstStyle/>
          <a:p>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ólo título">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chor="b" anchorCtr="0">
            <a:normAutofit/>
          </a:bodyPr>
          <a:lstStyle/>
          <a:p>
            <a:pPr algn="l"/>
            <a:r>
              <a:rPr lang="es-ES" smtClean="0"/>
              <a:t>Haga clic para modificar el estilo de título del patrón</a:t>
            </a:r>
            <a:endParaRPr lang="es-ES"/>
          </a:p>
        </p:txBody>
      </p:sp>
      <p:sp>
        <p:nvSpPr>
          <p:cNvPr id="7" name="Date Placeholder 6"/>
          <p:cNvSpPr>
            <a:spLocks noGrp="1"/>
          </p:cNvSpPr>
          <p:nvPr>
            <p:ph type="dt" sz="half" idx="10"/>
          </p:nvPr>
        </p:nvSpPr>
        <p:spPr/>
        <p:txBody>
          <a:bodyPr/>
          <a:lstStyle/>
          <a:p>
            <a:fld id="{5C14FD69-4A85-4715-A222-ABB225B63BC6}" type="datetimeFigureOut">
              <a:rPr lang="es-AR"/>
              <a:pPr/>
              <a:t>14/09/2017</a:t>
            </a:fld>
            <a:endParaRPr lang="es-ES" dirty="0"/>
          </a:p>
        </p:txBody>
      </p:sp>
      <p:sp>
        <p:nvSpPr>
          <p:cNvPr id="8" name="Slide Number Placeholder 7"/>
          <p:cNvSpPr>
            <a:spLocks noGrp="1"/>
          </p:cNvSpPr>
          <p:nvPr>
            <p:ph type="sldNum" sz="quarter" idx="11"/>
          </p:nvPr>
        </p:nvSpPr>
        <p:spPr/>
        <p:txBody>
          <a:bodyPr/>
          <a:lstStyle/>
          <a:p>
            <a:pPr algn="r"/>
            <a:fld id="{D4C49B74-5DB2-4B03-B1D2-7F6A3C51C318}" type="slidenum">
              <a:rPr/>
              <a:pPr algn="r"/>
              <a:t>‹Nº›</a:t>
            </a:fld>
            <a:endParaRPr lang="es-ES" dirty="0"/>
          </a:p>
        </p:txBody>
      </p:sp>
      <p:sp>
        <p:nvSpPr>
          <p:cNvPr id="9" name="Footer Placeholder 8"/>
          <p:cNvSpPr>
            <a:spLocks noGrp="1"/>
          </p:cNvSpPr>
          <p:nvPr>
            <p:ph type="ftr" sz="quarter" idx="12"/>
          </p:nvPr>
        </p:nvSpPr>
        <p:spPr/>
        <p:txBody>
          <a:bodyPr/>
          <a:lstStyle/>
          <a:p>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C14FD69-4A85-4715-A222-ABB225B63BC6}" type="datetimeFigureOut">
              <a:rPr lang="es-AR"/>
              <a:pPr/>
              <a:t>14/09/2017</a:t>
            </a:fld>
            <a:endParaRPr lang="es-ES" dirty="0"/>
          </a:p>
        </p:txBody>
      </p:sp>
      <p:sp>
        <p:nvSpPr>
          <p:cNvPr id="6" name="Slide Number Placeholder 5"/>
          <p:cNvSpPr>
            <a:spLocks noGrp="1"/>
          </p:cNvSpPr>
          <p:nvPr>
            <p:ph type="sldNum" sz="quarter" idx="11"/>
          </p:nvPr>
        </p:nvSpPr>
        <p:spPr/>
        <p:txBody>
          <a:bodyPr/>
          <a:lstStyle/>
          <a:p>
            <a:pPr algn="r"/>
            <a:fld id="{D4C49B74-5DB2-4B03-B1D2-7F6A3C51C318}" type="slidenum">
              <a:rPr/>
              <a:pPr algn="r"/>
              <a:t>‹Nº›</a:t>
            </a:fld>
            <a:endParaRPr lang="es-ES" dirty="0"/>
          </a:p>
        </p:txBody>
      </p:sp>
      <p:sp>
        <p:nvSpPr>
          <p:cNvPr id="8" name="Footer Placeholder 7"/>
          <p:cNvSpPr>
            <a:spLocks noGrp="1"/>
          </p:cNvSpPr>
          <p:nvPr>
            <p:ph type="ftr" sz="quarter" idx="12"/>
          </p:nvPr>
        </p:nvSpPr>
        <p:spPr/>
        <p:txBody>
          <a:bodyPr/>
          <a:lstStyle/>
          <a:p>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ítulo y texto a dos columnas">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11" name="Rectangle 11"/>
          <p:cNvSpPr>
            <a:spLocks noGrp="1"/>
          </p:cNvSpPr>
          <p:nvPr>
            <p:ph type="body" sz="half" idx="2"/>
          </p:nvPr>
        </p:nvSpPr>
        <p:spPr>
          <a:xfrm>
            <a:off x="4648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es-ES" smtClean="0"/>
              <a:t>Haga clic para modificar el estilo de título del patrón</a:t>
            </a:r>
            <a:endParaRPr lang="es-ES"/>
          </a:p>
        </p:txBody>
      </p:sp>
      <p:sp>
        <p:nvSpPr>
          <p:cNvPr id="10" name="Date Placeholder 9"/>
          <p:cNvSpPr>
            <a:spLocks noGrp="1"/>
          </p:cNvSpPr>
          <p:nvPr>
            <p:ph type="dt" sz="half" idx="10"/>
          </p:nvPr>
        </p:nvSpPr>
        <p:spPr/>
        <p:txBody>
          <a:bodyPr/>
          <a:lstStyle/>
          <a:p>
            <a:fld id="{5C14FD69-4A85-4715-A222-ABB225B63BC6}" type="datetimeFigureOut">
              <a:rPr lang="es-AR"/>
              <a:pPr/>
              <a:t>14/09/2017</a:t>
            </a:fld>
            <a:endParaRPr lang="es-ES" dirty="0"/>
          </a:p>
        </p:txBody>
      </p:sp>
      <p:sp>
        <p:nvSpPr>
          <p:cNvPr id="12" name="Slide Number Placeholder 11"/>
          <p:cNvSpPr>
            <a:spLocks noGrp="1"/>
          </p:cNvSpPr>
          <p:nvPr>
            <p:ph type="sldNum" sz="quarter" idx="11"/>
          </p:nvPr>
        </p:nvSpPr>
        <p:spPr/>
        <p:txBody>
          <a:bodyPr/>
          <a:lstStyle/>
          <a:p>
            <a:pPr algn="r"/>
            <a:fld id="{D4C49B74-5DB2-4B03-B1D2-7F6A3C51C318}" type="slidenum">
              <a:rPr/>
              <a:pPr algn="r"/>
              <a:t>‹Nº›</a:t>
            </a:fld>
            <a:endParaRPr lang="es-ES" dirty="0"/>
          </a:p>
        </p:txBody>
      </p:sp>
      <p:sp>
        <p:nvSpPr>
          <p:cNvPr id="13" name="Footer Placeholder 12"/>
          <p:cNvSpPr>
            <a:spLocks noGrp="1"/>
          </p:cNvSpPr>
          <p:nvPr>
            <p:ph type="ftr" sz="quarter" idx="12"/>
          </p:nvPr>
        </p:nvSpPr>
        <p:spPr/>
        <p:txBody>
          <a:bodyPr/>
          <a:lstStyle/>
          <a:p>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ítulo y contenido">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Title 6"/>
          <p:cNvSpPr>
            <a:spLocks noGrp="1"/>
          </p:cNvSpPr>
          <p:nvPr>
            <p:ph type="title"/>
          </p:nvPr>
        </p:nvSpPr>
        <p:spPr>
          <a:xfrm>
            <a:off x="457200" y="359465"/>
            <a:ext cx="8229600" cy="1143000"/>
          </a:xfrm>
          <a:prstGeom prst="rect">
            <a:avLst/>
          </a:prstGeom>
        </p:spPr>
        <p:txBody>
          <a:bodyPr anchor="b" anchorCtr="0">
            <a:normAutofit/>
          </a:bodyPr>
          <a:lstStyle/>
          <a:p>
            <a:pPr algn="l"/>
            <a:r>
              <a:rPr lang="es-ES" smtClean="0"/>
              <a:t>Haga clic para modificar el estilo de título del patrón</a:t>
            </a:r>
            <a:endParaRPr lang="es-ES"/>
          </a:p>
        </p:txBody>
      </p:sp>
      <p:sp>
        <p:nvSpPr>
          <p:cNvPr id="8" name="Date Placeholder 7"/>
          <p:cNvSpPr>
            <a:spLocks noGrp="1"/>
          </p:cNvSpPr>
          <p:nvPr>
            <p:ph type="dt" sz="half" idx="10"/>
          </p:nvPr>
        </p:nvSpPr>
        <p:spPr/>
        <p:txBody>
          <a:bodyPr/>
          <a:lstStyle/>
          <a:p>
            <a:fld id="{5C14FD69-4A85-4715-A222-ABB225B63BC6}" type="datetimeFigureOut">
              <a:rPr lang="es-AR"/>
              <a:pPr/>
              <a:t>14/09/2017</a:t>
            </a:fld>
            <a:endParaRPr lang="es-ES" dirty="0"/>
          </a:p>
        </p:txBody>
      </p:sp>
      <p:sp>
        <p:nvSpPr>
          <p:cNvPr id="9" name="Slide Number Placeholder 8"/>
          <p:cNvSpPr>
            <a:spLocks noGrp="1"/>
          </p:cNvSpPr>
          <p:nvPr>
            <p:ph type="sldNum" sz="quarter" idx="11"/>
          </p:nvPr>
        </p:nvSpPr>
        <p:spPr/>
        <p:txBody>
          <a:bodyPr/>
          <a:lstStyle/>
          <a:p>
            <a:pPr algn="r"/>
            <a:fld id="{D4C49B74-5DB2-4B03-B1D2-7F6A3C51C318}" type="slidenum">
              <a:rPr/>
              <a:pPr algn="r"/>
              <a:t>‹Nº›</a:t>
            </a:fld>
            <a:endParaRPr lang="es-ES" dirty="0"/>
          </a:p>
        </p:txBody>
      </p:sp>
      <p:sp>
        <p:nvSpPr>
          <p:cNvPr id="10" name="Footer Placeholder 9"/>
          <p:cNvSpPr>
            <a:spLocks noGrp="1"/>
          </p:cNvSpPr>
          <p:nvPr>
            <p:ph type="ftr" sz="quarter" idx="12"/>
          </p:nvPr>
        </p:nvSpPr>
        <p:spPr/>
        <p:txBody>
          <a:bodyPr/>
          <a:lstStyle/>
          <a:p>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ítulo y contenido 2">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17" name="Rectangle 17"/>
          <p:cNvSpPr>
            <a:spLocks noGrp="1"/>
          </p:cNvSpPr>
          <p:nvPr>
            <p:ph sz="half" idx="2"/>
          </p:nvPr>
        </p:nvSpPr>
        <p:spPr>
          <a:xfrm>
            <a:off x="4648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es-ES" smtClean="0"/>
              <a:t>Haga clic para modificar el estilo de título del patrón</a:t>
            </a:r>
            <a:endParaRPr lang="es-ES"/>
          </a:p>
        </p:txBody>
      </p:sp>
      <p:sp>
        <p:nvSpPr>
          <p:cNvPr id="9" name="Date Placeholder 8"/>
          <p:cNvSpPr>
            <a:spLocks noGrp="1"/>
          </p:cNvSpPr>
          <p:nvPr>
            <p:ph type="dt" sz="half" idx="10"/>
          </p:nvPr>
        </p:nvSpPr>
        <p:spPr/>
        <p:txBody>
          <a:bodyPr/>
          <a:lstStyle/>
          <a:p>
            <a:fld id="{5C14FD69-4A85-4715-A222-ABB225B63BC6}" type="datetimeFigureOut">
              <a:rPr lang="es-AR"/>
              <a:pPr/>
              <a:t>14/09/2017</a:t>
            </a:fld>
            <a:endParaRPr lang="es-ES" dirty="0"/>
          </a:p>
        </p:txBody>
      </p:sp>
      <p:sp>
        <p:nvSpPr>
          <p:cNvPr id="10" name="Slide Number Placeholder 9"/>
          <p:cNvSpPr>
            <a:spLocks noGrp="1"/>
          </p:cNvSpPr>
          <p:nvPr>
            <p:ph type="sldNum" sz="quarter" idx="11"/>
          </p:nvPr>
        </p:nvSpPr>
        <p:spPr/>
        <p:txBody>
          <a:bodyPr/>
          <a:lstStyle/>
          <a:p>
            <a:pPr algn="r"/>
            <a:fld id="{D4C49B74-5DB2-4B03-B1D2-7F6A3C51C318}" type="slidenum">
              <a:rPr/>
              <a:pPr algn="r"/>
              <a:t>‹Nº›</a:t>
            </a:fld>
            <a:endParaRPr lang="es-ES" dirty="0"/>
          </a:p>
        </p:txBody>
      </p:sp>
      <p:sp>
        <p:nvSpPr>
          <p:cNvPr id="11" name="Footer Placeholder 10"/>
          <p:cNvSpPr>
            <a:spLocks noGrp="1"/>
          </p:cNvSpPr>
          <p:nvPr>
            <p:ph type="ftr" sz="quarter" idx="12"/>
          </p:nvPr>
        </p:nvSpPr>
        <p:spPr/>
        <p:txBody>
          <a:bodyPr/>
          <a:lstStyle/>
          <a:p>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a:xfrm>
            <a:off x="6583680" y="612648"/>
            <a:ext cx="957264" cy="457200"/>
          </a:xfrm>
        </p:spPr>
        <p:txBody>
          <a:bodyPr/>
          <a:lstStyle/>
          <a:p>
            <a:fld id="{B078DD36-B3EB-4185-9719-B6D7EE31807F}" type="datetimeFigureOut">
              <a:rPr lang="es-AR" smtClean="0"/>
              <a:pPr/>
              <a:t>14/09/2017</a:t>
            </a:fld>
            <a:endParaRPr lang="es-AR"/>
          </a:p>
        </p:txBody>
      </p:sp>
      <p:sp>
        <p:nvSpPr>
          <p:cNvPr id="4" name="3 Marcador de pie de página"/>
          <p:cNvSpPr>
            <a:spLocks noGrp="1"/>
          </p:cNvSpPr>
          <p:nvPr>
            <p:ph type="ftr" sz="quarter" idx="11"/>
          </p:nvPr>
        </p:nvSpPr>
        <p:spPr>
          <a:xfrm>
            <a:off x="5257800" y="612648"/>
            <a:ext cx="1325880" cy="457200"/>
          </a:xfrm>
        </p:spPr>
        <p:txBody>
          <a:bodyPr/>
          <a:lstStyle/>
          <a:p>
            <a:endParaRPr lang="es-AR"/>
          </a:p>
        </p:txBody>
      </p:sp>
      <p:sp>
        <p:nvSpPr>
          <p:cNvPr id="5" name="4 Marcador de número de diapositiva"/>
          <p:cNvSpPr>
            <a:spLocks noGrp="1"/>
          </p:cNvSpPr>
          <p:nvPr>
            <p:ph type="sldNum" sz="quarter" idx="12"/>
          </p:nvPr>
        </p:nvSpPr>
        <p:spPr>
          <a:xfrm>
            <a:off x="8174736" y="2272"/>
            <a:ext cx="762000" cy="365760"/>
          </a:xfrm>
        </p:spPr>
        <p:txBody>
          <a:bodyPr/>
          <a:lstStyle/>
          <a:p>
            <a:fld id="{120454D5-B190-42A9-BAA4-28EC77660549}" type="slidenum">
              <a:rPr lang="es-AR" smtClean="0"/>
              <a:pPr/>
              <a:t>‹Nº›</a:t>
            </a:fld>
            <a:endParaRPr lang="es-AR"/>
          </a:p>
        </p:txBody>
      </p:sp>
    </p:spTree>
    <p:extLst>
      <p:ext uri="{BB962C8B-B14F-4D97-AF65-F5344CB8AC3E}">
        <p14:creationId xmlns:p14="http://schemas.microsoft.com/office/powerpoint/2010/main" val="2149789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B078DD36-B3EB-4185-9719-B6D7EE31807F}" type="datetimeFigureOut">
              <a:rPr lang="es-AR" smtClean="0"/>
              <a:pPr/>
              <a:t>14/09/2017</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120454D5-B190-42A9-BAA4-28EC77660549}" type="slidenum">
              <a:rPr lang="es-AR" smtClean="0"/>
              <a:pPr/>
              <a:t>‹Nº›</a:t>
            </a:fld>
            <a:endParaRPr lang="es-AR"/>
          </a:p>
        </p:txBody>
      </p:sp>
    </p:spTree>
    <p:extLst>
      <p:ext uri="{BB962C8B-B14F-4D97-AF65-F5344CB8AC3E}">
        <p14:creationId xmlns:p14="http://schemas.microsoft.com/office/powerpoint/2010/main" val="3790835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hade val="85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11">
            <a:duotone>
              <a:schemeClr val="accent1"/>
              <a:srgbClr val="FFFFFF"/>
            </a:duotone>
          </a:blip>
          <a:stretch>
            <a:fillRect/>
          </a:stretch>
        </p:blipFill>
        <p:spPr>
          <a:xfrm>
            <a:off x="571" y="428"/>
            <a:ext cx="9142858" cy="6857143"/>
          </a:xfrm>
          <a:prstGeom prst="rect">
            <a:avLst/>
          </a:prstGeom>
          <a:noFill/>
          <a:ln>
            <a:noFill/>
          </a:ln>
        </p:spPr>
      </p:pic>
      <p:pic>
        <p:nvPicPr>
          <p:cNvPr id="9" name="image6.png"/>
          <p:cNvPicPr>
            <a:picLocks noChangeAspect="1"/>
          </p:cNvPicPr>
          <p:nvPr/>
        </p:nvPicPr>
        <p:blipFill>
          <a:blip r:embed="rId12"/>
          <a:stretch>
            <a:fillRect/>
          </a:stretch>
        </p:blipFill>
        <p:spPr>
          <a:xfrm>
            <a:off x="571" y="428"/>
            <a:ext cx="9142858" cy="6857143"/>
          </a:xfrm>
          <a:prstGeom prst="rect">
            <a:avLst/>
          </a:prstGeom>
          <a:noFill/>
          <a:ln>
            <a:noFill/>
          </a:ln>
        </p:spPr>
      </p:pic>
      <p:sp>
        <p:nvSpPr>
          <p:cNvPr id="30" name="Rectangle 30"/>
          <p:cNvSpPr>
            <a:spLocks noGrp="1"/>
          </p:cNvSpPr>
          <p:nvPr>
            <p:ph type="title"/>
          </p:nvPr>
        </p:nvSpPr>
        <p:spPr>
          <a:xfrm>
            <a:off x="457200" y="359465"/>
            <a:ext cx="8229600" cy="1143000"/>
          </a:xfrm>
          <a:prstGeom prst="rect">
            <a:avLst/>
          </a:prstGeom>
        </p:spPr>
        <p:txBody>
          <a:bodyPr anchor="b" anchorCtr="0">
            <a:normAutofit/>
          </a:bodyPr>
          <a:lstStyle/>
          <a:p>
            <a:pPr algn="l"/>
            <a:r>
              <a:rPr lang="es-ES"/>
              <a:t>Haga clic para modificar el estilo de título del patrón</a:t>
            </a:r>
          </a:p>
        </p:txBody>
      </p:sp>
      <p:sp>
        <p:nvSpPr>
          <p:cNvPr id="12" name="Rectangle 12"/>
          <p:cNvSpPr>
            <a:spLocks noGrp="1"/>
          </p:cNvSpPr>
          <p:nvPr>
            <p:ph type="body" idx="1"/>
          </p:nvPr>
        </p:nvSpPr>
        <p:spPr>
          <a:xfrm>
            <a:off x="457200" y="1600200"/>
            <a:ext cx="8229600" cy="4525963"/>
          </a:xfrm>
          <a:prstGeom prst="rect">
            <a:avLst/>
          </a:prstGeom>
        </p:spPr>
        <p:txBody>
          <a:bodyPr>
            <a:normAutofit/>
          </a:bodyPr>
          <a:lstStyle/>
          <a:p>
            <a:pPr lvl="0"/>
            <a:r>
              <a:rPr lang="es-ES"/>
              <a:t>Haga clic para modificar los estilos de título del patrón</a:t>
            </a:r>
          </a:p>
          <a:p>
            <a:pPr lvl="1"/>
            <a:r>
              <a:rPr lang="es-ES"/>
              <a:t>Segundo nivel</a:t>
            </a:r>
          </a:p>
          <a:p>
            <a:pPr lvl="2"/>
            <a:r>
              <a:rPr lang="es-ES"/>
              <a:t>Tercer nivel</a:t>
            </a:r>
          </a:p>
          <a:p>
            <a:pPr lvl="3"/>
            <a:r>
              <a:rPr lang="es-ES"/>
              <a:t>Cuarto nivel</a:t>
            </a:r>
          </a:p>
          <a:p>
            <a:pPr lvl="4"/>
            <a:r>
              <a:rPr lang="es-ES"/>
              <a:t>Quinto nivel</a:t>
            </a:r>
          </a:p>
        </p:txBody>
      </p:sp>
      <p:sp>
        <p:nvSpPr>
          <p:cNvPr id="6" name="Rectangle 6"/>
          <p:cNvSpPr>
            <a:spLocks noGrp="1"/>
          </p:cNvSpPr>
          <p:nvPr>
            <p:ph type="dt" sz="half" idx="2"/>
          </p:nvPr>
        </p:nvSpPr>
        <p:spPr>
          <a:xfrm>
            <a:off x="457200" y="6245225"/>
            <a:ext cx="2133600" cy="476250"/>
          </a:xfrm>
          <a:prstGeom prst="rect">
            <a:avLst/>
          </a:prstGeom>
        </p:spPr>
        <p:txBody>
          <a:bodyPr/>
          <a:lstStyle>
            <a:lvl1pPr latinLnBrk="0">
              <a:defRPr lang="es-ES" sz="1000">
                <a:latin typeface="+mn-lt"/>
              </a:defRPr>
            </a:lvl1pPr>
          </a:lstStyle>
          <a:p>
            <a:fld id="{5C14FD69-4A85-4715-A222-ABB225B63BC6}" type="datetimeFigureOut">
              <a:rPr lang="es-AR"/>
              <a:pPr/>
              <a:t>14/09/2017</a:t>
            </a:fld>
            <a:endParaRPr lang="es-ES" sz="1000" dirty="0"/>
          </a:p>
        </p:txBody>
      </p:sp>
      <p:sp>
        <p:nvSpPr>
          <p:cNvPr id="20" name="Rectangle 20"/>
          <p:cNvSpPr>
            <a:spLocks noGrp="1"/>
          </p:cNvSpPr>
          <p:nvPr>
            <p:ph type="ftr" sz="quarter" idx="3"/>
          </p:nvPr>
        </p:nvSpPr>
        <p:spPr>
          <a:xfrm>
            <a:off x="3124200" y="6245225"/>
            <a:ext cx="2895600" cy="476250"/>
          </a:xfrm>
          <a:prstGeom prst="rect">
            <a:avLst/>
          </a:prstGeom>
        </p:spPr>
        <p:txBody>
          <a:bodyPr/>
          <a:lstStyle>
            <a:lvl1pPr algn="ctr" latinLnBrk="0">
              <a:defRPr lang="es-ES" sz="1000">
                <a:latin typeface="+mn-lt"/>
              </a:defRPr>
            </a:lvl1pPr>
          </a:lstStyle>
          <a:p>
            <a:pPr algn="ctr"/>
            <a:endParaRPr lang="es-ES" sz="1000" dirty="0"/>
          </a:p>
        </p:txBody>
      </p:sp>
      <p:sp>
        <p:nvSpPr>
          <p:cNvPr id="21" name="Rectangle 21"/>
          <p:cNvSpPr>
            <a:spLocks noGrp="1"/>
          </p:cNvSpPr>
          <p:nvPr>
            <p:ph type="sldNum" sz="quarter" idx="4"/>
          </p:nvPr>
        </p:nvSpPr>
        <p:spPr>
          <a:xfrm>
            <a:off x="6553200" y="6245225"/>
            <a:ext cx="2133600" cy="476250"/>
          </a:xfrm>
          <a:prstGeom prst="rect">
            <a:avLst/>
          </a:prstGeom>
        </p:spPr>
        <p:txBody>
          <a:bodyPr/>
          <a:lstStyle>
            <a:lvl1pPr latinLnBrk="0">
              <a:defRPr lang="es-ES" sz="1000">
                <a:latin typeface="+mn-lt"/>
              </a:defRPr>
            </a:lvl1pPr>
          </a:lstStyle>
          <a:p>
            <a:pPr algn="r"/>
            <a:fld id="{D4C49B74-5DB2-4B03-B1D2-7F6A3C51C318}" type="slidenum">
              <a:rPr/>
              <a:pPr algn="r"/>
              <a:t>‹Nº›</a:t>
            </a:fld>
            <a:endParaRPr lang="es-ES" sz="100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defPPr>
        <a:defRPr lang="es-ES" sz="4400">
          <a:solidFill>
            <a:schemeClr val="tx1"/>
          </a:solidFill>
          <a:latin typeface="+mj-lt"/>
          <a:ea typeface="+mj-ea"/>
          <a:cs typeface="+mj-cs"/>
        </a:defRPr>
      </a:defPPr>
      <a:lvl1pPr algn="l" eaLnBrk="1" latinLnBrk="0" hangingPunct="1">
        <a:buNone/>
        <a:defRPr lang="es-ES" sz="3600">
          <a:solidFill>
            <a:schemeClr val="tx1">
              <a:alpha val="100000"/>
            </a:schemeClr>
          </a:solidFill>
          <a:latin typeface="+mj-lt"/>
        </a:defRPr>
      </a:lvl1pPr>
    </p:titleStyle>
    <p:bodyStyle>
      <a:defPPr>
        <a:defRPr lang="es-ES">
          <a:solidFill>
            <a:schemeClr val="tx1"/>
          </a:solidFill>
          <a:latin typeface="+mn-lt"/>
          <a:ea typeface="+mn-ea"/>
          <a:cs typeface="+mn-cs"/>
        </a:defRPr>
      </a:defPPr>
      <a:lvl1pPr marL="342900" indent="-342900" eaLnBrk="1" latinLnBrk="0" hangingPunct="1">
        <a:buChar char="•"/>
        <a:defRPr lang="es-ES" sz="2800">
          <a:latin typeface="+mn-lt"/>
        </a:defRPr>
      </a:lvl1pPr>
      <a:lvl2pPr marL="742950" indent="-285750" eaLnBrk="1" hangingPunct="1">
        <a:buChar char="–"/>
        <a:defRPr lang="es-ES" sz="2400">
          <a:latin typeface="+mn-lt"/>
        </a:defRPr>
      </a:lvl2pPr>
      <a:lvl3pPr marL="1143000" indent="-228600" eaLnBrk="1" hangingPunct="1">
        <a:buChar char="•"/>
        <a:defRPr lang="es-ES" sz="2400">
          <a:latin typeface="+mn-lt"/>
        </a:defRPr>
      </a:lvl3pPr>
      <a:lvl4pPr marL="1600200" indent="-228600" eaLnBrk="1" hangingPunct="1">
        <a:buChar char="–"/>
        <a:defRPr lang="es-ES" sz="2000">
          <a:latin typeface="+mn-lt"/>
        </a:defRPr>
      </a:lvl4pPr>
      <a:lvl5pPr marL="2057400" indent="-228600" eaLnBrk="1" hangingPunct="1">
        <a:buChar char="»"/>
        <a:defRPr lang="es-ES" sz="2000">
          <a:latin typeface="+mn-lt"/>
        </a:defRPr>
      </a:lvl5pPr>
      <a:lvl6pPr marL="2514600" indent="-228600" eaLnBrk="1" hangingPunct="1">
        <a:buChar char="•"/>
        <a:defRPr lang="es-ES" sz="2000"/>
      </a:lvl6pPr>
      <a:lvl7pPr marL="2971800" indent="-228600" eaLnBrk="1" hangingPunct="1">
        <a:buChar char="•"/>
        <a:defRPr lang="es-ES" sz="2000"/>
      </a:lvl7pPr>
      <a:lvl8pPr marL="3429000" indent="-228600" eaLnBrk="1" hangingPunct="1">
        <a:buChar char="•"/>
        <a:defRPr lang="es-ES" sz="2000"/>
      </a:lvl8pPr>
      <a:lvl9pPr marL="3886200" indent="-228600" eaLnBrk="1" hangingPunct="1">
        <a:buChar char="•"/>
        <a:defRPr lang="es-ES" sz="2000"/>
      </a:lvl9pPr>
    </p:bodyStyle>
    <p:otherStyle>
      <a:defPPr>
        <a:defRPr lang="es-ES">
          <a:solidFill>
            <a:schemeClr val="tx1"/>
          </a:solidFill>
          <a:latin typeface="+mn-lt"/>
          <a:ea typeface="+mn-ea"/>
          <a:cs typeface="+mn-cs"/>
        </a:defRPr>
      </a:defPPr>
      <a:lvl1pPr marL="0" eaLnBrk="1" latinLnBrk="0"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6.pn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8.png"/><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9.png"/><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25.png"/><Relationship Id="rId2" Type="http://schemas.openxmlformats.org/officeDocument/2006/relationships/diagramData" Target="../diagrams/data7.xml"/><Relationship Id="rId1" Type="http://schemas.openxmlformats.org/officeDocument/2006/relationships/slideLayout" Target="../slideLayouts/slideLayout9.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26.png"/><Relationship Id="rId2" Type="http://schemas.openxmlformats.org/officeDocument/2006/relationships/diagramData" Target="../diagrams/data8.xml"/><Relationship Id="rId1" Type="http://schemas.openxmlformats.org/officeDocument/2006/relationships/slideLayout" Target="../slideLayouts/slideLayout8.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27.png"/><Relationship Id="rId2" Type="http://schemas.openxmlformats.org/officeDocument/2006/relationships/diagramData" Target="../diagrams/data9.xml"/><Relationship Id="rId1" Type="http://schemas.openxmlformats.org/officeDocument/2006/relationships/slideLayout" Target="../slideLayouts/slideLayout8.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912956" y="5949280"/>
            <a:ext cx="5323340" cy="600455"/>
          </a:xfrm>
          <a:solidFill>
            <a:schemeClr val="bg1"/>
          </a:solidFill>
          <a:ln w="38100">
            <a:solidFill>
              <a:schemeClr val="accent1"/>
            </a:solidFill>
          </a:ln>
        </p:spPr>
        <p:txBody>
          <a:bodyPr/>
          <a:lstStyle/>
          <a:p>
            <a:pPr algn="ctr"/>
            <a:r>
              <a:rPr b="1" dirty="0" smtClean="0">
                <a:solidFill>
                  <a:schemeClr val="tx2"/>
                </a:solidFill>
              </a:rPr>
              <a:t>Claudio Fabricio Leiva</a:t>
            </a:r>
            <a:endParaRPr b="1" dirty="0">
              <a:solidFill>
                <a:schemeClr val="tx2"/>
              </a:solidFill>
            </a:endParaRPr>
          </a:p>
        </p:txBody>
      </p:sp>
      <p:sp>
        <p:nvSpPr>
          <p:cNvPr id="3" name="Title 2"/>
          <p:cNvSpPr>
            <a:spLocks noGrp="1"/>
          </p:cNvSpPr>
          <p:nvPr>
            <p:ph type="ctrTitle"/>
          </p:nvPr>
        </p:nvSpPr>
        <p:spPr>
          <a:xfrm>
            <a:off x="179512" y="3501008"/>
            <a:ext cx="8784976" cy="2262113"/>
          </a:xfrm>
          <a:solidFill>
            <a:schemeClr val="bg1"/>
          </a:solidFill>
          <a:ln w="28575">
            <a:solidFill>
              <a:schemeClr val="accent1"/>
            </a:solidFill>
          </a:ln>
        </p:spPr>
        <p:txBody>
          <a:bodyPr>
            <a:normAutofit fontScale="90000"/>
          </a:bodyPr>
          <a:lstStyle/>
          <a:p>
            <a:pPr algn="ctr"/>
            <a:r>
              <a:rPr b="1" dirty="0" smtClean="0">
                <a:solidFill>
                  <a:schemeClr val="tx2"/>
                </a:solidFill>
              </a:rPr>
              <a:t>"La acción declarativa y la acción preventiva y su regulación en el Código Procesal Civil, Comercial y Tributario de Mendoza"</a:t>
            </a:r>
            <a:endParaRPr b="1" dirty="0">
              <a:solidFill>
                <a:schemeClr val="tx2"/>
              </a:solidFill>
            </a:endParaRPr>
          </a:p>
        </p:txBody>
      </p:sp>
      <p:sp>
        <p:nvSpPr>
          <p:cNvPr id="4" name="3 CuadroTexto"/>
          <p:cNvSpPr txBox="1"/>
          <p:nvPr/>
        </p:nvSpPr>
        <p:spPr>
          <a:xfrm>
            <a:off x="107504" y="428471"/>
            <a:ext cx="8928992" cy="1169551"/>
          </a:xfrm>
          <a:prstGeom prst="rect">
            <a:avLst/>
          </a:prstGeom>
          <a:solidFill>
            <a:schemeClr val="bg1"/>
          </a:solidFill>
          <a:ln w="38100">
            <a:solidFill>
              <a:schemeClr val="accent1"/>
            </a:solidFill>
          </a:ln>
        </p:spPr>
        <p:txBody>
          <a:bodyPr wrap="square" rtlCol="0">
            <a:spAutoFit/>
          </a:bodyPr>
          <a:lstStyle/>
          <a:p>
            <a:pPr algn="ctr"/>
            <a:r>
              <a:rPr lang="es-AR" sz="2200" b="1" dirty="0" smtClean="0">
                <a:solidFill>
                  <a:schemeClr val="tx2"/>
                </a:solidFill>
              </a:rPr>
              <a:t>Centro de Capacitación e Investigaciones Judiciales “Manuel A. Sáez”</a:t>
            </a:r>
          </a:p>
          <a:p>
            <a:pPr algn="ctr"/>
            <a:r>
              <a:rPr lang="es-AR" sz="2400" b="1" dirty="0" smtClean="0">
                <a:solidFill>
                  <a:schemeClr val="tx2"/>
                </a:solidFill>
              </a:rPr>
              <a:t>“El nuevo Código Procesal Civil, Comercial y Tributario de Mendoza”, Ley N° 9.001</a:t>
            </a:r>
            <a:endParaRPr lang="es-AR" sz="2400" b="1" dirty="0">
              <a:solidFill>
                <a:schemeClr val="tx2"/>
              </a:solidFill>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844824"/>
            <a:ext cx="4176464"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p:nvPr>
        </p:nvSpPr>
        <p:spPr>
          <a:xfrm>
            <a:off x="1115616" y="4221088"/>
            <a:ext cx="7577814" cy="855737"/>
          </a:xfrm>
          <a:solidFill>
            <a:schemeClr val="bg1"/>
          </a:solidFill>
          <a:ln w="38100">
            <a:solidFill>
              <a:schemeClr val="accent1"/>
            </a:solidFill>
          </a:ln>
        </p:spPr>
        <p:txBody>
          <a:bodyPr/>
          <a:lstStyle/>
          <a:p>
            <a:pPr algn="ctr"/>
            <a:r>
              <a:rPr lang="es-AR" b="1" dirty="0" smtClean="0">
                <a:solidFill>
                  <a:schemeClr val="tx2"/>
                </a:solidFill>
              </a:rPr>
              <a:t>La acción declarativa</a:t>
            </a:r>
            <a:endParaRPr lang="es-AR" b="1" dirty="0">
              <a:solidFill>
                <a:schemeClr val="tx2"/>
              </a:solidFill>
            </a:endParaRPr>
          </a:p>
        </p:txBody>
      </p:sp>
    </p:spTree>
    <p:extLst>
      <p:ext uri="{BB962C8B-B14F-4D97-AF65-F5344CB8AC3E}">
        <p14:creationId xmlns:p14="http://schemas.microsoft.com/office/powerpoint/2010/main" val="29497215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idx="1"/>
          </p:nvPr>
        </p:nvSpPr>
        <p:spPr>
          <a:xfrm>
            <a:off x="457200" y="1567333"/>
            <a:ext cx="8229600" cy="4453955"/>
          </a:xfrm>
          <a:solidFill>
            <a:schemeClr val="bg1"/>
          </a:solidFill>
          <a:ln w="38100">
            <a:solidFill>
              <a:schemeClr val="accent1"/>
            </a:solidFill>
          </a:ln>
        </p:spPr>
        <p:txBody>
          <a:bodyPr>
            <a:normAutofit fontScale="92500" lnSpcReduction="10000"/>
          </a:bodyPr>
          <a:lstStyle/>
          <a:p>
            <a:pPr algn="ctr"/>
            <a:r>
              <a:rPr lang="es-AR" b="1" dirty="0">
                <a:solidFill>
                  <a:schemeClr val="accent1"/>
                </a:solidFill>
              </a:rPr>
              <a:t>Art. 3°- I - ACCIÓN DECLARATIVA</a:t>
            </a:r>
            <a:r>
              <a:rPr lang="es-AR" dirty="0"/>
              <a:t>. El Poder Judicial interviene, aún sin la existencia de lesión actual, para declarar la norma concreta aplicable en el caso planteado, siempre que el </a:t>
            </a:r>
            <a:r>
              <a:rPr lang="es-AR" dirty="0" err="1"/>
              <a:t>peticionante</a:t>
            </a:r>
            <a:r>
              <a:rPr lang="es-AR" dirty="0"/>
              <a:t> ostente un interés legítimo.</a:t>
            </a:r>
          </a:p>
          <a:p>
            <a:pPr algn="ctr"/>
            <a:r>
              <a:rPr lang="es-AR" dirty="0"/>
              <a:t>El interés del demandante puede consistir en la simple declaración de la existencia o inexistencia de un derecho, aún cuando éste no haya sido violado o desconocido, o de una relación jurídica, o de la autenticidad o falsedad de un documento. También podrá reclamarse el dictado de sentencia condicional o de futuro</a:t>
            </a:r>
            <a:r>
              <a:rPr lang="es-AR" dirty="0" smtClean="0"/>
              <a:t>.</a:t>
            </a:r>
            <a:endParaRPr lang="es-AR" dirty="0"/>
          </a:p>
        </p:txBody>
      </p:sp>
      <p:sp>
        <p:nvSpPr>
          <p:cNvPr id="3" name="2 Título"/>
          <p:cNvSpPr>
            <a:spLocks noGrp="1"/>
          </p:cNvSpPr>
          <p:nvPr>
            <p:ph type="title"/>
          </p:nvPr>
        </p:nvSpPr>
        <p:spPr>
          <a:xfrm>
            <a:off x="457200" y="404664"/>
            <a:ext cx="8229600" cy="737761"/>
          </a:xfrm>
          <a:solidFill>
            <a:schemeClr val="bg1"/>
          </a:solidFill>
          <a:ln w="38100">
            <a:solidFill>
              <a:schemeClr val="accent1"/>
            </a:solidFill>
          </a:ln>
        </p:spPr>
        <p:txBody>
          <a:bodyPr/>
          <a:lstStyle/>
          <a:p>
            <a:r>
              <a:rPr lang="es-AR" b="1" dirty="0" smtClean="0">
                <a:solidFill>
                  <a:schemeClr val="tx2"/>
                </a:solidFill>
              </a:rPr>
              <a:t>La acción declarativa en el </a:t>
            </a:r>
            <a:r>
              <a:rPr lang="es-AR" b="1" dirty="0" err="1" smtClean="0">
                <a:solidFill>
                  <a:schemeClr val="tx2"/>
                </a:solidFill>
              </a:rPr>
              <a:t>CPCCyT</a:t>
            </a:r>
            <a:r>
              <a:rPr lang="es-AR" b="1" dirty="0" smtClean="0">
                <a:solidFill>
                  <a:schemeClr val="tx2"/>
                </a:solidFill>
              </a:rPr>
              <a:t>…</a:t>
            </a:r>
            <a:endParaRPr lang="es-AR" b="1" dirty="0">
              <a:solidFill>
                <a:schemeClr val="tx2"/>
              </a:solidFill>
            </a:endParaRPr>
          </a:p>
        </p:txBody>
      </p:sp>
    </p:spTree>
    <p:extLst>
      <p:ext uri="{BB962C8B-B14F-4D97-AF65-F5344CB8AC3E}">
        <p14:creationId xmlns:p14="http://schemas.microsoft.com/office/powerpoint/2010/main" val="141845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nodeType="clickEffect">
                                  <p:stCondLst>
                                    <p:cond delay="0"/>
                                  </p:stCondLst>
                                  <p:childTnLst>
                                    <p:animClr clrSpc="hsl" dir="cw">
                                      <p:cBhvr override="childStyle">
                                        <p:cTn id="6" dur="500" fill="hold"/>
                                        <p:tgtEl>
                                          <p:spTgt spid="2">
                                            <p:txEl>
                                              <p:pRg st="1" end="1"/>
                                            </p:txEl>
                                          </p:spTgt>
                                        </p:tgtEl>
                                        <p:attrNameLst>
                                          <p:attrName>style.color</p:attrName>
                                        </p:attrNameLst>
                                      </p:cBhvr>
                                      <p:by>
                                        <p:hsl h="0" s="-12549" l="-25098"/>
                                      </p:by>
                                    </p:animClr>
                                    <p:animClr clrSpc="hsl" dir="cw">
                                      <p:cBhvr>
                                        <p:cTn id="7" dur="500" fill="hold"/>
                                        <p:tgtEl>
                                          <p:spTgt spid="2">
                                            <p:txEl>
                                              <p:pRg st="1" end="1"/>
                                            </p:txEl>
                                          </p:spTgt>
                                        </p:tgtEl>
                                        <p:attrNameLst>
                                          <p:attrName>fillcolor</p:attrName>
                                        </p:attrNameLst>
                                      </p:cBhvr>
                                      <p:by>
                                        <p:hsl h="0" s="-12549" l="-25098"/>
                                      </p:by>
                                    </p:animClr>
                                    <p:animClr clrSpc="hsl" dir="cw">
                                      <p:cBhvr>
                                        <p:cTn id="8" dur="500" fill="hold"/>
                                        <p:tgtEl>
                                          <p:spTgt spid="2">
                                            <p:txEl>
                                              <p:pRg st="1" end="1"/>
                                            </p:txEl>
                                          </p:spTgt>
                                        </p:tgtEl>
                                        <p:attrNameLst>
                                          <p:attrName>stroke.color</p:attrName>
                                        </p:attrNameLst>
                                      </p:cBhvr>
                                      <p:by>
                                        <p:hsl h="0" s="-12549" l="-25098"/>
                                      </p:by>
                                    </p:animClr>
                                    <p:set>
                                      <p:cBhvr>
                                        <p:cTn id="9" dur="500" fill="hold"/>
                                        <p:tgtEl>
                                          <p:spTgt spid="2">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332656"/>
            <a:ext cx="8686800" cy="841248"/>
          </a:xfrm>
          <a:solidFill>
            <a:schemeClr val="bg1"/>
          </a:solidFill>
          <a:ln w="38100">
            <a:solidFill>
              <a:schemeClr val="accent1"/>
            </a:solidFill>
          </a:ln>
        </p:spPr>
        <p:txBody>
          <a:bodyPr>
            <a:normAutofit fontScale="90000"/>
          </a:bodyPr>
          <a:lstStyle/>
          <a:p>
            <a:r>
              <a:rPr lang="es-AR" b="1" dirty="0" smtClean="0">
                <a:effectLst>
                  <a:outerShdw blurRad="38100" dist="38100" dir="2700000" algn="tl">
                    <a:srgbClr val="000000">
                      <a:alpha val="43137"/>
                    </a:srgbClr>
                  </a:outerShdw>
                </a:effectLst>
                <a:cs typeface="Times New Roman" panose="02020603050405020304" pitchFamily="18" charset="0"/>
              </a:rPr>
              <a:t>La acción declarativa en el CPC derogado</a:t>
            </a:r>
            <a:r>
              <a:rPr lang="es-AR"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s-A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4 CuadroTexto"/>
          <p:cNvSpPr txBox="1"/>
          <p:nvPr/>
        </p:nvSpPr>
        <p:spPr>
          <a:xfrm>
            <a:off x="3131840" y="1556792"/>
            <a:ext cx="5768433" cy="2492990"/>
          </a:xfrm>
          <a:prstGeom prst="rect">
            <a:avLst/>
          </a:prstGeom>
          <a:solidFill>
            <a:schemeClr val="bg1"/>
          </a:solidFill>
          <a:ln w="38100">
            <a:solidFill>
              <a:schemeClr val="accent1"/>
            </a:solidFill>
          </a:ln>
        </p:spPr>
        <p:txBody>
          <a:bodyPr wrap="square">
            <a:spAutoFit/>
          </a:bodyPr>
          <a:lstStyle/>
          <a:p>
            <a:pPr algn="ctr">
              <a:defRPr/>
            </a:pPr>
            <a:r>
              <a:rPr lang="es-AR" sz="2600" b="1" dirty="0">
                <a:solidFill>
                  <a:schemeClr val="accent2">
                    <a:lumMod val="75000"/>
                  </a:schemeClr>
                </a:solidFill>
                <a:latin typeface="+mj-lt"/>
                <a:ea typeface="Tahoma" pitchFamily="34" charset="0"/>
                <a:cs typeface="Times New Roman" panose="02020603050405020304" pitchFamily="18" charset="0"/>
              </a:rPr>
              <a:t>ART. </a:t>
            </a:r>
            <a:r>
              <a:rPr lang="es-AR" sz="2600" b="1" dirty="0" smtClean="0">
                <a:solidFill>
                  <a:schemeClr val="accent2">
                    <a:lumMod val="75000"/>
                  </a:schemeClr>
                </a:solidFill>
                <a:latin typeface="+mj-lt"/>
                <a:ea typeface="Tahoma" pitchFamily="34" charset="0"/>
                <a:cs typeface="Times New Roman" panose="02020603050405020304" pitchFamily="18" charset="0"/>
              </a:rPr>
              <a:t>3° </a:t>
            </a:r>
            <a:r>
              <a:rPr lang="es-AR" sz="2600" b="1" dirty="0">
                <a:solidFill>
                  <a:schemeClr val="accent2">
                    <a:lumMod val="75000"/>
                  </a:schemeClr>
                </a:solidFill>
                <a:latin typeface="+mj-lt"/>
                <a:ea typeface="Tahoma" pitchFamily="34" charset="0"/>
                <a:cs typeface="Times New Roman" panose="02020603050405020304" pitchFamily="18" charset="0"/>
              </a:rPr>
              <a:t>- ACCION </a:t>
            </a:r>
            <a:r>
              <a:rPr lang="es-AR" sz="2600" b="1" dirty="0" smtClean="0">
                <a:solidFill>
                  <a:schemeClr val="accent2">
                    <a:lumMod val="75000"/>
                  </a:schemeClr>
                </a:solidFill>
                <a:latin typeface="+mj-lt"/>
                <a:ea typeface="Tahoma" pitchFamily="34" charset="0"/>
                <a:cs typeface="Times New Roman" panose="02020603050405020304" pitchFamily="18" charset="0"/>
              </a:rPr>
              <a:t>DECLARATIVA</a:t>
            </a:r>
            <a:r>
              <a:rPr lang="es-AR" sz="2600" b="1" dirty="0" smtClean="0">
                <a:solidFill>
                  <a:schemeClr val="accent2"/>
                </a:solidFill>
                <a:latin typeface="+mj-lt"/>
                <a:ea typeface="Tahoma" pitchFamily="34" charset="0"/>
                <a:cs typeface="Times New Roman" panose="02020603050405020304" pitchFamily="18" charset="0"/>
              </a:rPr>
              <a:t>.</a:t>
            </a:r>
            <a:r>
              <a:rPr lang="es-AR" sz="2600" dirty="0" smtClean="0">
                <a:solidFill>
                  <a:schemeClr val="accent2"/>
                </a:solidFill>
                <a:latin typeface="+mj-lt"/>
                <a:ea typeface="Tahoma" pitchFamily="34" charset="0"/>
                <a:cs typeface="Times New Roman" panose="02020603050405020304" pitchFamily="18" charset="0"/>
              </a:rPr>
              <a:t> </a:t>
            </a:r>
            <a:r>
              <a:rPr lang="es-AR" sz="2600" dirty="0">
                <a:latin typeface="+mj-lt"/>
                <a:ea typeface="Tahoma" pitchFamily="34" charset="0"/>
                <a:cs typeface="Times New Roman" panose="02020603050405020304" pitchFamily="18" charset="0"/>
              </a:rPr>
              <a:t>El </a:t>
            </a:r>
            <a:r>
              <a:rPr lang="es-AR" sz="2600" dirty="0" smtClean="0">
                <a:latin typeface="+mj-lt"/>
                <a:ea typeface="Tahoma" pitchFamily="34" charset="0"/>
                <a:cs typeface="Times New Roman" panose="02020603050405020304" pitchFamily="18" charset="0"/>
              </a:rPr>
              <a:t>Poder </a:t>
            </a:r>
            <a:r>
              <a:rPr lang="es-AR" sz="2600" dirty="0">
                <a:latin typeface="+mj-lt"/>
                <a:ea typeface="Tahoma" pitchFamily="34" charset="0"/>
                <a:cs typeface="Times New Roman" panose="02020603050405020304" pitchFamily="18" charset="0"/>
              </a:rPr>
              <a:t>J</a:t>
            </a:r>
            <a:r>
              <a:rPr lang="es-AR" sz="2600" dirty="0" smtClean="0">
                <a:latin typeface="+mj-lt"/>
                <a:ea typeface="Tahoma" pitchFamily="34" charset="0"/>
                <a:cs typeface="Times New Roman" panose="02020603050405020304" pitchFamily="18" charset="0"/>
              </a:rPr>
              <a:t>udicial </a:t>
            </a:r>
            <a:r>
              <a:rPr lang="es-AR" sz="2600" dirty="0">
                <a:latin typeface="+mj-lt"/>
                <a:ea typeface="Tahoma" pitchFamily="34" charset="0"/>
                <a:cs typeface="Times New Roman" panose="02020603050405020304" pitchFamily="18" charset="0"/>
              </a:rPr>
              <a:t>interviene, aun sin la existencia de lesión actual, </a:t>
            </a:r>
            <a:r>
              <a:rPr lang="es-AR" sz="2600" b="1" dirty="0">
                <a:solidFill>
                  <a:schemeClr val="accent2">
                    <a:lumMod val="75000"/>
                  </a:schemeClr>
                </a:solidFill>
                <a:latin typeface="+mj-lt"/>
                <a:ea typeface="Tahoma" pitchFamily="34" charset="0"/>
                <a:cs typeface="Times New Roman" panose="02020603050405020304" pitchFamily="18" charset="0"/>
              </a:rPr>
              <a:t>para declarar la norma concreta aplicable en el caso planteado</a:t>
            </a:r>
            <a:r>
              <a:rPr lang="es-AR" sz="2600" dirty="0">
                <a:latin typeface="+mj-lt"/>
                <a:ea typeface="Tahoma" pitchFamily="34" charset="0"/>
                <a:cs typeface="Times New Roman" panose="02020603050405020304" pitchFamily="18" charset="0"/>
              </a:rPr>
              <a:t>, siempre que el </a:t>
            </a:r>
            <a:r>
              <a:rPr lang="es-AR" sz="2600" dirty="0" err="1">
                <a:latin typeface="+mj-lt"/>
                <a:ea typeface="Tahoma" pitchFamily="34" charset="0"/>
                <a:cs typeface="Times New Roman" panose="02020603050405020304" pitchFamily="18" charset="0"/>
              </a:rPr>
              <a:t>peticionante</a:t>
            </a:r>
            <a:r>
              <a:rPr lang="es-AR" sz="2600" dirty="0">
                <a:latin typeface="+mj-lt"/>
                <a:ea typeface="Tahoma" pitchFamily="34" charset="0"/>
                <a:cs typeface="Times New Roman" panose="02020603050405020304" pitchFamily="18" charset="0"/>
              </a:rPr>
              <a:t> ostente un interés legítimo.</a:t>
            </a:r>
            <a:endParaRPr lang="es-AR" sz="2600" dirty="0" smtClean="0">
              <a:latin typeface="+mj-lt"/>
              <a:ea typeface="Tahoma" pitchFamily="34" charset="0"/>
              <a:cs typeface="Times New Roman" panose="02020603050405020304" pitchFamily="18" charset="0"/>
            </a:endParaRPr>
          </a:p>
        </p:txBody>
      </p:sp>
      <p:sp>
        <p:nvSpPr>
          <p:cNvPr id="3" name="2 Rectángulo redondeado"/>
          <p:cNvSpPr/>
          <p:nvPr/>
        </p:nvSpPr>
        <p:spPr>
          <a:xfrm>
            <a:off x="5512000" y="4365104"/>
            <a:ext cx="3452488" cy="20162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200" dirty="0" smtClean="0">
                <a:solidFill>
                  <a:schemeClr val="tx1"/>
                </a:solidFill>
              </a:rPr>
              <a:t>La </a:t>
            </a:r>
            <a:r>
              <a:rPr lang="es-AR" sz="2200" dirty="0">
                <a:solidFill>
                  <a:schemeClr val="tx1"/>
                </a:solidFill>
              </a:rPr>
              <a:t>acción no debe tener carácter simplemente consultivo, ni ser una indagación meramente </a:t>
            </a:r>
            <a:r>
              <a:rPr lang="es-AR" sz="2200" dirty="0" smtClean="0">
                <a:solidFill>
                  <a:schemeClr val="tx1"/>
                </a:solidFill>
              </a:rPr>
              <a:t>especulativa…</a:t>
            </a:r>
            <a:endParaRPr lang="es-AR" sz="2200" dirty="0">
              <a:solidFill>
                <a:schemeClr val="tx1"/>
              </a:solidFill>
            </a:endParaRPr>
          </a:p>
        </p:txBody>
      </p:sp>
      <p:sp>
        <p:nvSpPr>
          <p:cNvPr id="7" name="6 Rectángulo redondeado"/>
          <p:cNvSpPr/>
          <p:nvPr/>
        </p:nvSpPr>
        <p:spPr>
          <a:xfrm>
            <a:off x="163924" y="4365104"/>
            <a:ext cx="4768116" cy="20882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200" dirty="0" smtClean="0">
                <a:solidFill>
                  <a:schemeClr val="tx1"/>
                </a:solidFill>
              </a:rPr>
              <a:t>En principio, el </a:t>
            </a:r>
            <a:r>
              <a:rPr lang="es-AR" sz="2200" dirty="0">
                <a:solidFill>
                  <a:schemeClr val="tx1"/>
                </a:solidFill>
              </a:rPr>
              <a:t>ejercicio de la acción </a:t>
            </a:r>
            <a:r>
              <a:rPr lang="es-AR" sz="2200" dirty="0" err="1">
                <a:solidFill>
                  <a:schemeClr val="tx1"/>
                </a:solidFill>
              </a:rPr>
              <a:t>mere</a:t>
            </a:r>
            <a:r>
              <a:rPr lang="es-AR" sz="2200" dirty="0">
                <a:solidFill>
                  <a:schemeClr val="tx1"/>
                </a:solidFill>
              </a:rPr>
              <a:t> declarativa está presidido por el principio de subsidiariedad; o sea, la acción </a:t>
            </a:r>
            <a:r>
              <a:rPr lang="es-AR" sz="2200" dirty="0" err="1">
                <a:solidFill>
                  <a:schemeClr val="tx1"/>
                </a:solidFill>
              </a:rPr>
              <a:t>mere</a:t>
            </a:r>
            <a:r>
              <a:rPr lang="es-AR" sz="2200" dirty="0">
                <a:solidFill>
                  <a:schemeClr val="tx1"/>
                </a:solidFill>
              </a:rPr>
              <a:t> declarativa no procede si existe otro modo de hacer valer los derechos. </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484784"/>
            <a:ext cx="2304256"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3001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9551" y="620688"/>
            <a:ext cx="5040561" cy="1254001"/>
          </a:xfrm>
          <a:solidFill>
            <a:schemeClr val="bg1"/>
          </a:solidFill>
          <a:ln w="38100">
            <a:solidFill>
              <a:schemeClr val="accent1"/>
            </a:solidFill>
          </a:ln>
        </p:spPr>
        <p:txBody>
          <a:bodyPr>
            <a:normAutofit fontScale="90000"/>
          </a:bodyPr>
          <a:lstStyle/>
          <a:p>
            <a:pPr algn="l"/>
            <a:r>
              <a:rPr lang="es-AR" b="1" dirty="0" smtClean="0">
                <a:solidFill>
                  <a:schemeClr val="tx2"/>
                </a:solidFill>
                <a:effectLst>
                  <a:outerShdw blurRad="38100" dist="38100" dir="2700000" algn="tl">
                    <a:srgbClr val="000000">
                      <a:alpha val="43137"/>
                    </a:srgbClr>
                  </a:outerShdw>
                </a:effectLst>
                <a:cs typeface="Times New Roman" panose="02020603050405020304" pitchFamily="18" charset="0"/>
              </a:rPr>
              <a:t>La acción declarativa en el </a:t>
            </a:r>
            <a:r>
              <a:rPr lang="es-AR" b="1" dirty="0" err="1" smtClean="0">
                <a:solidFill>
                  <a:schemeClr val="tx2"/>
                </a:solidFill>
                <a:effectLst>
                  <a:outerShdw blurRad="38100" dist="38100" dir="2700000" algn="tl">
                    <a:srgbClr val="000000">
                      <a:alpha val="43137"/>
                    </a:srgbClr>
                  </a:outerShdw>
                </a:effectLst>
                <a:cs typeface="Times New Roman" panose="02020603050405020304" pitchFamily="18" charset="0"/>
              </a:rPr>
              <a:t>CPCyC</a:t>
            </a:r>
            <a:r>
              <a:rPr lang="es-AR" b="1" dirty="0" smtClean="0">
                <a:solidFill>
                  <a:schemeClr val="tx2"/>
                </a:solidFill>
                <a:effectLst>
                  <a:outerShdw blurRad="38100" dist="38100" dir="2700000" algn="tl">
                    <a:srgbClr val="000000">
                      <a:alpha val="43137"/>
                    </a:srgbClr>
                  </a:outerShdw>
                </a:effectLst>
                <a:cs typeface="Times New Roman" panose="02020603050405020304" pitchFamily="18" charset="0"/>
              </a:rPr>
              <a:t> de la Nación</a:t>
            </a:r>
            <a:r>
              <a:rPr lang="es-AR" dirty="0" smtClean="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s-AR"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4 CuadroTexto"/>
          <p:cNvSpPr txBox="1"/>
          <p:nvPr/>
        </p:nvSpPr>
        <p:spPr>
          <a:xfrm>
            <a:off x="611560" y="2132856"/>
            <a:ext cx="8144697" cy="4093428"/>
          </a:xfrm>
          <a:prstGeom prst="rect">
            <a:avLst/>
          </a:prstGeom>
          <a:solidFill>
            <a:schemeClr val="bg1"/>
          </a:solidFill>
          <a:ln w="38100">
            <a:solidFill>
              <a:schemeClr val="accent1"/>
            </a:solidFill>
          </a:ln>
        </p:spPr>
        <p:txBody>
          <a:bodyPr wrap="square">
            <a:spAutoFit/>
          </a:bodyPr>
          <a:lstStyle/>
          <a:p>
            <a:pPr algn="ctr">
              <a:defRPr/>
            </a:pPr>
            <a:r>
              <a:rPr lang="es-AR" sz="2600" b="1" dirty="0">
                <a:solidFill>
                  <a:schemeClr val="tx2"/>
                </a:solidFill>
                <a:latin typeface="+mj-lt"/>
                <a:ea typeface="Tahoma" pitchFamily="34" charset="0"/>
                <a:cs typeface="Times New Roman" panose="02020603050405020304" pitchFamily="18" charset="0"/>
              </a:rPr>
              <a:t>ART. </a:t>
            </a:r>
            <a:r>
              <a:rPr lang="es-AR" sz="2600" b="1" dirty="0" smtClean="0">
                <a:solidFill>
                  <a:schemeClr val="tx2"/>
                </a:solidFill>
                <a:latin typeface="+mj-lt"/>
                <a:ea typeface="Tahoma" pitchFamily="34" charset="0"/>
                <a:cs typeface="Times New Roman" panose="02020603050405020304" pitchFamily="18" charset="0"/>
              </a:rPr>
              <a:t>322°.</a:t>
            </a:r>
            <a:r>
              <a:rPr lang="es-AR" sz="2600" dirty="0" smtClean="0">
                <a:solidFill>
                  <a:schemeClr val="tx2"/>
                </a:solidFill>
                <a:latin typeface="+mj-lt"/>
                <a:ea typeface="Tahoma" pitchFamily="34" charset="0"/>
                <a:cs typeface="Times New Roman" panose="02020603050405020304" pitchFamily="18" charset="0"/>
              </a:rPr>
              <a:t> </a:t>
            </a:r>
            <a:r>
              <a:rPr lang="es-AR" sz="2600" dirty="0" smtClean="0">
                <a:latin typeface="+mj-lt"/>
                <a:ea typeface="Tahoma" pitchFamily="34" charset="0"/>
                <a:cs typeface="Times New Roman" panose="02020603050405020304" pitchFamily="18" charset="0"/>
              </a:rPr>
              <a:t>Podrá </a:t>
            </a:r>
            <a:r>
              <a:rPr lang="es-AR" sz="2600" dirty="0">
                <a:latin typeface="+mj-lt"/>
                <a:ea typeface="Tahoma" pitchFamily="34" charset="0"/>
                <a:cs typeface="Times New Roman" panose="02020603050405020304" pitchFamily="18" charset="0"/>
              </a:rPr>
              <a:t>deducirse la acción que tienda a obtener una sentencia </a:t>
            </a:r>
            <a:r>
              <a:rPr lang="es-AR" sz="2600" dirty="0" smtClean="0">
                <a:latin typeface="+mj-lt"/>
                <a:ea typeface="Tahoma" pitchFamily="34" charset="0"/>
                <a:cs typeface="Times New Roman" panose="02020603050405020304" pitchFamily="18" charset="0"/>
              </a:rPr>
              <a:t>meramente declarativa</a:t>
            </a:r>
            <a:r>
              <a:rPr lang="es-AR" sz="2600" dirty="0">
                <a:latin typeface="+mj-lt"/>
                <a:ea typeface="Tahoma" pitchFamily="34" charset="0"/>
                <a:cs typeface="Times New Roman" panose="02020603050405020304" pitchFamily="18" charset="0"/>
              </a:rPr>
              <a:t>, para hacer cesar un estado de incertidumbre sobre la existencia</a:t>
            </a:r>
            <a:r>
              <a:rPr lang="es-AR" sz="2600" dirty="0" smtClean="0">
                <a:latin typeface="+mj-lt"/>
                <a:ea typeface="Tahoma" pitchFamily="34" charset="0"/>
                <a:cs typeface="Times New Roman" panose="02020603050405020304" pitchFamily="18" charset="0"/>
              </a:rPr>
              <a:t>, alcance </a:t>
            </a:r>
            <a:r>
              <a:rPr lang="es-AR" sz="2600" dirty="0">
                <a:latin typeface="+mj-lt"/>
                <a:ea typeface="Tahoma" pitchFamily="34" charset="0"/>
                <a:cs typeface="Times New Roman" panose="02020603050405020304" pitchFamily="18" charset="0"/>
              </a:rPr>
              <a:t>o modalidades de una relación jurídica, siempre que esa </a:t>
            </a:r>
            <a:r>
              <a:rPr lang="es-AR" sz="2600" dirty="0" smtClean="0">
                <a:latin typeface="+mj-lt"/>
                <a:ea typeface="Tahoma" pitchFamily="34" charset="0"/>
                <a:cs typeface="Times New Roman" panose="02020603050405020304" pitchFamily="18" charset="0"/>
              </a:rPr>
              <a:t>falta de </a:t>
            </a:r>
            <a:r>
              <a:rPr lang="es-AR" sz="2600" dirty="0">
                <a:latin typeface="+mj-lt"/>
                <a:ea typeface="Tahoma" pitchFamily="34" charset="0"/>
                <a:cs typeface="Times New Roman" panose="02020603050405020304" pitchFamily="18" charset="0"/>
              </a:rPr>
              <a:t>certeza pudiera producir un perjuicio o lesión actual al actor y este </a:t>
            </a:r>
            <a:r>
              <a:rPr lang="es-AR" sz="2600" dirty="0" smtClean="0">
                <a:latin typeface="+mj-lt"/>
                <a:ea typeface="Tahoma" pitchFamily="34" charset="0"/>
                <a:cs typeface="Times New Roman" panose="02020603050405020304" pitchFamily="18" charset="0"/>
              </a:rPr>
              <a:t>no dispusiera </a:t>
            </a:r>
            <a:r>
              <a:rPr lang="es-AR" sz="2600" dirty="0">
                <a:latin typeface="+mj-lt"/>
                <a:ea typeface="Tahoma" pitchFamily="34" charset="0"/>
                <a:cs typeface="Times New Roman" panose="02020603050405020304" pitchFamily="18" charset="0"/>
              </a:rPr>
              <a:t>de otro medio legal para ponerle </a:t>
            </a:r>
            <a:r>
              <a:rPr lang="es-AR" sz="2600" dirty="0" smtClean="0">
                <a:latin typeface="+mj-lt"/>
                <a:ea typeface="Tahoma" pitchFamily="34" charset="0"/>
                <a:cs typeface="Times New Roman" panose="02020603050405020304" pitchFamily="18" charset="0"/>
              </a:rPr>
              <a:t>término inmediatamente</a:t>
            </a:r>
            <a:r>
              <a:rPr lang="es-AR" sz="2600" dirty="0">
                <a:latin typeface="+mj-lt"/>
                <a:ea typeface="Tahoma" pitchFamily="34" charset="0"/>
                <a:cs typeface="Times New Roman" panose="02020603050405020304" pitchFamily="18" charset="0"/>
              </a:rPr>
              <a:t>. El </a:t>
            </a:r>
            <a:r>
              <a:rPr lang="es-AR" sz="2600" dirty="0" smtClean="0">
                <a:latin typeface="+mj-lt"/>
                <a:ea typeface="Tahoma" pitchFamily="34" charset="0"/>
                <a:cs typeface="Times New Roman" panose="02020603050405020304" pitchFamily="18" charset="0"/>
              </a:rPr>
              <a:t>Juez resolverá </a:t>
            </a:r>
            <a:r>
              <a:rPr lang="es-AR" sz="2600" dirty="0">
                <a:latin typeface="+mj-lt"/>
                <a:ea typeface="Tahoma" pitchFamily="34" charset="0"/>
                <a:cs typeface="Times New Roman" panose="02020603050405020304" pitchFamily="18" charset="0"/>
              </a:rPr>
              <a:t>de oficio y como primera providencia, si corresponde el </a:t>
            </a:r>
            <a:r>
              <a:rPr lang="es-AR" sz="2600" dirty="0" smtClean="0">
                <a:latin typeface="+mj-lt"/>
                <a:ea typeface="Tahoma" pitchFamily="34" charset="0"/>
                <a:cs typeface="Times New Roman" panose="02020603050405020304" pitchFamily="18" charset="0"/>
              </a:rPr>
              <a:t>trámite pretendido </a:t>
            </a:r>
            <a:r>
              <a:rPr lang="es-AR" sz="2600" dirty="0">
                <a:latin typeface="+mj-lt"/>
                <a:ea typeface="Tahoma" pitchFamily="34" charset="0"/>
                <a:cs typeface="Times New Roman" panose="02020603050405020304" pitchFamily="18" charset="0"/>
              </a:rPr>
              <a:t>por el actor, teniendo </a:t>
            </a:r>
            <a:r>
              <a:rPr lang="es-AR" sz="2600" dirty="0" smtClean="0">
                <a:latin typeface="+mj-lt"/>
                <a:ea typeface="Tahoma" pitchFamily="34" charset="0"/>
                <a:cs typeface="Times New Roman" panose="02020603050405020304" pitchFamily="18" charset="0"/>
              </a:rPr>
              <a:t>en cuenta </a:t>
            </a:r>
            <a:r>
              <a:rPr lang="es-AR" sz="2600" dirty="0">
                <a:latin typeface="+mj-lt"/>
                <a:ea typeface="Tahoma" pitchFamily="34" charset="0"/>
                <a:cs typeface="Times New Roman" panose="02020603050405020304" pitchFamily="18" charset="0"/>
              </a:rPr>
              <a:t>la naturaleza de la cuestión y </a:t>
            </a:r>
            <a:r>
              <a:rPr lang="es-AR" sz="2600" dirty="0" smtClean="0">
                <a:latin typeface="+mj-lt"/>
                <a:ea typeface="Tahoma" pitchFamily="34" charset="0"/>
                <a:cs typeface="Times New Roman" panose="02020603050405020304" pitchFamily="18" charset="0"/>
              </a:rPr>
              <a:t>la prueba ofrecida.</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5407" y="404664"/>
            <a:ext cx="2990850" cy="153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83605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idx="1"/>
          </p:nvPr>
        </p:nvSpPr>
        <p:spPr>
          <a:xfrm>
            <a:off x="457200" y="1567333"/>
            <a:ext cx="8229600" cy="2725763"/>
          </a:xfrm>
          <a:solidFill>
            <a:schemeClr val="bg1"/>
          </a:solidFill>
          <a:ln w="38100">
            <a:solidFill>
              <a:schemeClr val="accent1"/>
            </a:solidFill>
          </a:ln>
        </p:spPr>
        <p:txBody>
          <a:bodyPr>
            <a:normAutofit/>
          </a:bodyPr>
          <a:lstStyle/>
          <a:p>
            <a:pPr marL="0" indent="0" algn="ctr">
              <a:buNone/>
            </a:pPr>
            <a:r>
              <a:rPr lang="es-AR" dirty="0" smtClean="0">
                <a:solidFill>
                  <a:schemeClr val="tx1"/>
                </a:solidFill>
              </a:rPr>
              <a:t>La acción declarativa permite </a:t>
            </a:r>
            <a:r>
              <a:rPr lang="es-AR" dirty="0"/>
              <a:t>que la acción judicial se realice antes de que el derecho sea lesionado. Por tal razón, es de naturaleza preventiva y el interés en obrar que abre la instancia está dado por la condición de que esa falta de certeza pueda producir un perjuicio o lesión.</a:t>
            </a:r>
          </a:p>
        </p:txBody>
      </p:sp>
      <p:sp>
        <p:nvSpPr>
          <p:cNvPr id="3" name="2 Título"/>
          <p:cNvSpPr>
            <a:spLocks noGrp="1"/>
          </p:cNvSpPr>
          <p:nvPr>
            <p:ph type="title"/>
          </p:nvPr>
        </p:nvSpPr>
        <p:spPr>
          <a:xfrm>
            <a:off x="457200" y="404664"/>
            <a:ext cx="8229600" cy="737761"/>
          </a:xfrm>
          <a:solidFill>
            <a:schemeClr val="bg1"/>
          </a:solidFill>
          <a:ln w="38100">
            <a:solidFill>
              <a:schemeClr val="accent1"/>
            </a:solidFill>
          </a:ln>
        </p:spPr>
        <p:txBody>
          <a:bodyPr/>
          <a:lstStyle/>
          <a:p>
            <a:r>
              <a:rPr lang="es-AR" b="1" dirty="0" smtClean="0">
                <a:solidFill>
                  <a:schemeClr val="tx2"/>
                </a:solidFill>
              </a:rPr>
              <a:t>La acción declarativa</a:t>
            </a:r>
            <a:endParaRPr lang="es-AR" b="1" dirty="0">
              <a:solidFill>
                <a:schemeClr val="tx2"/>
              </a:solidFill>
            </a:endParaRPr>
          </a:p>
        </p:txBody>
      </p:sp>
      <p:sp>
        <p:nvSpPr>
          <p:cNvPr id="4" name="3 Llamada rectangular"/>
          <p:cNvSpPr/>
          <p:nvPr/>
        </p:nvSpPr>
        <p:spPr>
          <a:xfrm>
            <a:off x="395536" y="4581128"/>
            <a:ext cx="6264696" cy="1872208"/>
          </a:xfrm>
          <a:prstGeom prst="wedgeRectCallout">
            <a:avLst>
              <a:gd name="adj1" fmla="val -43406"/>
              <a:gd name="adj2" fmla="val -898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t>La acción declarativa constituye una vía admisible sólo en supuestos donde existe una situación de incertidumbre sobre la norma concreta aplicable en el caso planteado</a:t>
            </a:r>
            <a:r>
              <a:rPr lang="es-AR" dirty="0" smtClean="0"/>
              <a:t>. (Expte.: N°28.681/3.458 , “Rodríguez, Gabriela  c/Silva, David Alejandro p/Medida precautoria”,21/09/2001 , </a:t>
            </a:r>
            <a:r>
              <a:rPr lang="es-AR" dirty="0"/>
              <a:t>1° </a:t>
            </a:r>
            <a:r>
              <a:rPr lang="es-AR" dirty="0" smtClean="0"/>
              <a:t>Cámara Civil de Mendoza, Ubicación</a:t>
            </a:r>
            <a:r>
              <a:rPr lang="es-AR" dirty="0"/>
              <a:t>: </a:t>
            </a:r>
            <a:r>
              <a:rPr lang="es-AR" dirty="0" smtClean="0"/>
              <a:t>LA168-053)</a:t>
            </a:r>
            <a:endParaRPr lang="es-A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1363" y="4437112"/>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56809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idx="1"/>
          </p:nvPr>
        </p:nvSpPr>
        <p:spPr>
          <a:xfrm>
            <a:off x="179512" y="1567333"/>
            <a:ext cx="8640960" cy="2725763"/>
          </a:xfrm>
          <a:solidFill>
            <a:schemeClr val="bg1"/>
          </a:solidFill>
          <a:ln w="38100">
            <a:solidFill>
              <a:schemeClr val="accent1"/>
            </a:solidFill>
          </a:ln>
        </p:spPr>
        <p:txBody>
          <a:bodyPr>
            <a:normAutofit fontScale="92500"/>
          </a:bodyPr>
          <a:lstStyle/>
          <a:p>
            <a:pPr marL="0" indent="0" algn="ctr">
              <a:buNone/>
            </a:pPr>
            <a:r>
              <a:rPr lang="es-AR" b="1" dirty="0">
                <a:solidFill>
                  <a:schemeClr val="accent1"/>
                </a:solidFill>
              </a:rPr>
              <a:t>Art. 41- INTERÉS PARA EL EJERCICIO DE LAS ACCIONES</a:t>
            </a:r>
            <a:r>
              <a:rPr lang="es-AR" dirty="0">
                <a:solidFill>
                  <a:schemeClr val="tx1"/>
                </a:solidFill>
              </a:rPr>
              <a:t>.</a:t>
            </a:r>
          </a:p>
          <a:p>
            <a:pPr marL="0" indent="0" algn="ctr">
              <a:buNone/>
            </a:pPr>
            <a:r>
              <a:rPr lang="es-AR" dirty="0">
                <a:solidFill>
                  <a:schemeClr val="tx1"/>
                </a:solidFill>
              </a:rPr>
              <a:t>Para ejercer una acción como actor, demandado o tercerista, deduciéndola o contestándola, es necesario tener interés legítimo, económico o moral, jurídicamente protegido.</a:t>
            </a:r>
          </a:p>
          <a:p>
            <a:pPr marL="0" indent="0" algn="ctr">
              <a:buNone/>
            </a:pPr>
            <a:r>
              <a:rPr lang="es-AR" dirty="0">
                <a:solidFill>
                  <a:schemeClr val="tx1"/>
                </a:solidFill>
              </a:rPr>
              <a:t>Todo sujeto de derecho tendrá acceso a un proceso de duración razonable que resuelva sus pretensiones.</a:t>
            </a:r>
          </a:p>
        </p:txBody>
      </p:sp>
      <p:sp>
        <p:nvSpPr>
          <p:cNvPr id="3" name="2 Título"/>
          <p:cNvSpPr>
            <a:spLocks noGrp="1"/>
          </p:cNvSpPr>
          <p:nvPr>
            <p:ph type="title"/>
          </p:nvPr>
        </p:nvSpPr>
        <p:spPr>
          <a:xfrm>
            <a:off x="457200" y="404664"/>
            <a:ext cx="8229600" cy="737761"/>
          </a:xfrm>
          <a:solidFill>
            <a:schemeClr val="bg1"/>
          </a:solidFill>
          <a:ln w="38100">
            <a:solidFill>
              <a:schemeClr val="accent1"/>
            </a:solidFill>
          </a:ln>
        </p:spPr>
        <p:txBody>
          <a:bodyPr/>
          <a:lstStyle/>
          <a:p>
            <a:r>
              <a:rPr lang="es-AR" b="1" dirty="0" smtClean="0">
                <a:solidFill>
                  <a:schemeClr val="tx2"/>
                </a:solidFill>
              </a:rPr>
              <a:t>El interés en la acción declarativa…</a:t>
            </a:r>
            <a:endParaRPr lang="es-AR" b="1" dirty="0">
              <a:solidFill>
                <a:schemeClr val="tx2"/>
              </a:solidFill>
            </a:endParaRPr>
          </a:p>
        </p:txBody>
      </p:sp>
      <p:graphicFrame>
        <p:nvGraphicFramePr>
          <p:cNvPr id="6" name="5 Diagrama"/>
          <p:cNvGraphicFramePr/>
          <p:nvPr>
            <p:extLst>
              <p:ext uri="{D42A27DB-BD31-4B8C-83A1-F6EECF244321}">
                <p14:modId xmlns:p14="http://schemas.microsoft.com/office/powerpoint/2010/main" val="208585056"/>
              </p:ext>
            </p:extLst>
          </p:nvPr>
        </p:nvGraphicFramePr>
        <p:xfrm>
          <a:off x="1907704" y="4437112"/>
          <a:ext cx="6888088" cy="2304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512" y="4533850"/>
            <a:ext cx="1584176" cy="2063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41859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20688"/>
            <a:ext cx="8229600" cy="566936"/>
          </a:xfrm>
          <a:solidFill>
            <a:schemeClr val="bg1"/>
          </a:solidFill>
          <a:ln w="38100">
            <a:solidFill>
              <a:schemeClr val="accent1"/>
            </a:solidFill>
          </a:ln>
        </p:spPr>
        <p:txBody>
          <a:bodyPr>
            <a:normAutofit fontScale="90000"/>
          </a:bodyPr>
          <a:lstStyle/>
          <a:p>
            <a:r>
              <a:rPr lang="es-AR" b="1" dirty="0" smtClean="0">
                <a:solidFill>
                  <a:schemeClr val="tx2"/>
                </a:solidFill>
              </a:rPr>
              <a:t>Requisitos de la acción declarativa</a:t>
            </a:r>
            <a:endParaRPr lang="es-AR" b="1" dirty="0">
              <a:solidFill>
                <a:schemeClr val="tx2"/>
              </a:solidFill>
            </a:endParaRPr>
          </a:p>
        </p:txBody>
      </p:sp>
      <p:graphicFrame>
        <p:nvGraphicFramePr>
          <p:cNvPr id="3" name="2 Diagrama"/>
          <p:cNvGraphicFramePr/>
          <p:nvPr>
            <p:extLst>
              <p:ext uri="{D42A27DB-BD31-4B8C-83A1-F6EECF244321}">
                <p14:modId xmlns:p14="http://schemas.microsoft.com/office/powerpoint/2010/main" val="2756805861"/>
              </p:ext>
            </p:extLst>
          </p:nvPr>
        </p:nvGraphicFramePr>
        <p:xfrm>
          <a:off x="539552" y="1397000"/>
          <a:ext cx="8352928" cy="5344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5299" y="2780928"/>
            <a:ext cx="2791197"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78934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idx="1"/>
          </p:nvPr>
        </p:nvSpPr>
        <p:spPr>
          <a:xfrm>
            <a:off x="457200" y="1127052"/>
            <a:ext cx="8229600" cy="4999112"/>
          </a:xfrm>
          <a:solidFill>
            <a:schemeClr val="bg1"/>
          </a:solidFill>
          <a:ln w="38100">
            <a:solidFill>
              <a:schemeClr val="accent1"/>
            </a:solidFill>
          </a:ln>
        </p:spPr>
        <p:txBody>
          <a:bodyPr>
            <a:noAutofit/>
          </a:bodyPr>
          <a:lstStyle/>
          <a:p>
            <a:pPr marL="0" indent="0" algn="ctr">
              <a:buNone/>
            </a:pPr>
            <a:r>
              <a:rPr lang="es-AR" sz="3200" dirty="0" smtClean="0"/>
              <a:t>“</a:t>
            </a:r>
            <a:r>
              <a:rPr lang="es-AR" sz="3200" i="1" dirty="0" smtClean="0"/>
              <a:t>El </a:t>
            </a:r>
            <a:r>
              <a:rPr lang="es-AR" sz="3200" i="1" dirty="0"/>
              <a:t>actor que pide una sentencia de declaración de certeza, no quiere conseguir actualmente un bien de la vida que esté garantizado por la voluntad de la ley, ya sea que aquel consista en una prestación del obligado, ya consista en la modificación del estado jurídico actual, quiere solamente saber que su derecho existe, o quiere excluir que exista el derecho del adversario; pide al proceso la certeza jurídica y no otra </a:t>
            </a:r>
            <a:r>
              <a:rPr lang="es-AR" sz="3200" i="1" dirty="0" smtClean="0"/>
              <a:t>cosa</a:t>
            </a:r>
            <a:r>
              <a:rPr lang="es-AR" sz="3200" dirty="0" smtClean="0"/>
              <a:t>…”</a:t>
            </a:r>
          </a:p>
          <a:p>
            <a:pPr algn="ctr"/>
            <a:r>
              <a:rPr lang="es-AR" sz="3200" dirty="0" err="1" smtClean="0"/>
              <a:t>Chiovenda</a:t>
            </a:r>
            <a:r>
              <a:rPr lang="es-AR" sz="3200" dirty="0" smtClean="0"/>
              <a:t> </a:t>
            </a:r>
            <a:endParaRPr lang="es-AR" sz="3200" dirty="0"/>
          </a:p>
        </p:txBody>
      </p:sp>
    </p:spTree>
    <p:extLst>
      <p:ext uri="{BB962C8B-B14F-4D97-AF65-F5344CB8AC3E}">
        <p14:creationId xmlns:p14="http://schemas.microsoft.com/office/powerpoint/2010/main" val="4397113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692696"/>
            <a:ext cx="9144000" cy="1800200"/>
          </a:xfrm>
          <a:solidFill>
            <a:schemeClr val="tx2"/>
          </a:solidFill>
        </p:spPr>
        <p:txBody>
          <a:bodyPr>
            <a:normAutofit/>
          </a:bodyPr>
          <a:lstStyle/>
          <a:p>
            <a:pPr algn="ctr"/>
            <a:r>
              <a:rPr lang="es-AR" sz="2800" dirty="0" smtClean="0">
                <a:solidFill>
                  <a:schemeClr val="bg1"/>
                </a:solidFill>
                <a:cs typeface="Times New Roman" panose="02020603050405020304" pitchFamily="18" charset="0"/>
              </a:rPr>
              <a:t>Cámara </a:t>
            </a:r>
            <a:r>
              <a:rPr lang="es-AR" sz="2800" dirty="0">
                <a:solidFill>
                  <a:schemeClr val="bg1"/>
                </a:solidFill>
                <a:cs typeface="Times New Roman" panose="02020603050405020304" pitchFamily="18" charset="0"/>
              </a:rPr>
              <a:t>Nacional de Apelaciones en lo Comercial, sala </a:t>
            </a:r>
            <a:r>
              <a:rPr lang="es-AR" sz="2800" dirty="0" smtClean="0">
                <a:solidFill>
                  <a:schemeClr val="bg1"/>
                </a:solidFill>
                <a:cs typeface="Times New Roman" panose="02020603050405020304" pitchFamily="18" charset="0"/>
              </a:rPr>
              <a:t>F, 03/05/2016, “Menéndez</a:t>
            </a:r>
            <a:r>
              <a:rPr lang="es-AR" sz="2800" dirty="0">
                <a:solidFill>
                  <a:schemeClr val="bg1"/>
                </a:solidFill>
                <a:cs typeface="Times New Roman" panose="02020603050405020304" pitchFamily="18" charset="0"/>
              </a:rPr>
              <a:t>, Luis E. c. </a:t>
            </a:r>
            <a:r>
              <a:rPr lang="es-AR" sz="2800" dirty="0" err="1">
                <a:solidFill>
                  <a:schemeClr val="bg1"/>
                </a:solidFill>
                <a:cs typeface="Times New Roman" panose="02020603050405020304" pitchFamily="18" charset="0"/>
              </a:rPr>
              <a:t>Giaccio</a:t>
            </a:r>
            <a:r>
              <a:rPr lang="es-AR" sz="2800" dirty="0">
                <a:solidFill>
                  <a:schemeClr val="bg1"/>
                </a:solidFill>
                <a:cs typeface="Times New Roman" panose="02020603050405020304" pitchFamily="18" charset="0"/>
              </a:rPr>
              <a:t>, Héctor G. s/ </a:t>
            </a:r>
            <a:r>
              <a:rPr lang="es-AR" sz="2800" dirty="0" smtClean="0">
                <a:solidFill>
                  <a:schemeClr val="bg1"/>
                </a:solidFill>
                <a:cs typeface="Times New Roman" panose="02020603050405020304" pitchFamily="18" charset="0"/>
              </a:rPr>
              <a:t>ordinario”, LA </a:t>
            </a:r>
            <a:r>
              <a:rPr lang="es-AR" sz="2800" dirty="0">
                <a:solidFill>
                  <a:schemeClr val="bg1"/>
                </a:solidFill>
                <a:cs typeface="Times New Roman" panose="02020603050405020304" pitchFamily="18" charset="0"/>
              </a:rPr>
              <a:t>LEY </a:t>
            </a:r>
            <a:r>
              <a:rPr lang="es-AR" sz="2800" dirty="0" smtClean="0">
                <a:solidFill>
                  <a:schemeClr val="bg1"/>
                </a:solidFill>
                <a:cs typeface="Times New Roman" panose="02020603050405020304" pitchFamily="18" charset="0"/>
              </a:rPr>
              <a:t>2016 – D, 591, con nota de Pascual </a:t>
            </a:r>
            <a:r>
              <a:rPr lang="es-AR" sz="2800" dirty="0" err="1" smtClean="0">
                <a:solidFill>
                  <a:schemeClr val="bg1"/>
                </a:solidFill>
                <a:cs typeface="Times New Roman" panose="02020603050405020304" pitchFamily="18" charset="0"/>
              </a:rPr>
              <a:t>Alferillo</a:t>
            </a:r>
            <a:r>
              <a:rPr lang="es-AR" sz="2800" dirty="0" smtClean="0">
                <a:solidFill>
                  <a:schemeClr val="bg1"/>
                </a:solidFill>
                <a:cs typeface="Times New Roman" panose="02020603050405020304" pitchFamily="18" charset="0"/>
              </a:rPr>
              <a:t>. </a:t>
            </a:r>
            <a:endParaRPr lang="es-AR" sz="2800" dirty="0">
              <a:solidFill>
                <a:schemeClr val="bg1"/>
              </a:solidFill>
              <a:cs typeface="Times New Roman" panose="02020603050405020304" pitchFamily="18" charset="0"/>
            </a:endParaRPr>
          </a:p>
        </p:txBody>
      </p:sp>
      <p:sp>
        <p:nvSpPr>
          <p:cNvPr id="6" name="5 CuadroTexto"/>
          <p:cNvSpPr txBox="1"/>
          <p:nvPr/>
        </p:nvSpPr>
        <p:spPr>
          <a:xfrm>
            <a:off x="107504" y="2667684"/>
            <a:ext cx="8928992" cy="2893100"/>
          </a:xfrm>
          <a:prstGeom prst="rect">
            <a:avLst/>
          </a:prstGeom>
          <a:solidFill>
            <a:schemeClr val="bg1"/>
          </a:solidFill>
          <a:ln w="38100">
            <a:solidFill>
              <a:schemeClr val="tx2"/>
            </a:solidFill>
          </a:ln>
        </p:spPr>
        <p:txBody>
          <a:bodyPr wrap="square">
            <a:spAutoFit/>
          </a:bodyPr>
          <a:lstStyle/>
          <a:p>
            <a:pPr algn="ctr">
              <a:defRPr/>
            </a:pPr>
            <a:r>
              <a:rPr lang="es-AR" sz="2600" dirty="0">
                <a:latin typeface="+mj-lt"/>
                <a:ea typeface="Tahoma" pitchFamily="34" charset="0"/>
                <a:cs typeface="Times New Roman" panose="02020603050405020304" pitchFamily="18" charset="0"/>
              </a:rPr>
              <a:t> La pretensión declarativa de certeza tendiente a que se determine la prescripción de toda acción contra el accionante derivada del reconocimiento de deuda suscripto entre este y el demandado es admisible, pues en virtud del art. 2551 del Cód. </a:t>
            </a:r>
            <a:r>
              <a:rPr lang="es-AR" sz="2600" dirty="0" err="1">
                <a:latin typeface="+mj-lt"/>
                <a:ea typeface="Tahoma" pitchFamily="34" charset="0"/>
                <a:cs typeface="Times New Roman" panose="02020603050405020304" pitchFamily="18" charset="0"/>
              </a:rPr>
              <a:t>Civ</a:t>
            </a:r>
            <a:r>
              <a:rPr lang="es-AR" sz="2600" dirty="0">
                <a:latin typeface="+mj-lt"/>
                <a:ea typeface="Tahoma" pitchFamily="34" charset="0"/>
                <a:cs typeface="Times New Roman" panose="02020603050405020304" pitchFamily="18" charset="0"/>
              </a:rPr>
              <a:t>. y Com. la prescripción, tanto liberatoria como adquisitiva, puede ser canalizada en sede judicial por vía de acción o de excepción. </a:t>
            </a:r>
          </a:p>
        </p:txBody>
      </p:sp>
    </p:spTree>
    <p:extLst>
      <p:ext uri="{BB962C8B-B14F-4D97-AF65-F5344CB8AC3E}">
        <p14:creationId xmlns:p14="http://schemas.microsoft.com/office/powerpoint/2010/main" val="23202146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19" y="188640"/>
            <a:ext cx="8381961" cy="1080120"/>
          </a:xfrm>
          <a:solidFill>
            <a:schemeClr val="bg1"/>
          </a:solidFill>
          <a:ln w="38100">
            <a:solidFill>
              <a:schemeClr val="accent1"/>
            </a:solidFill>
          </a:ln>
        </p:spPr>
        <p:txBody>
          <a:bodyPr>
            <a:normAutofit fontScale="90000"/>
          </a:bodyPr>
          <a:lstStyle/>
          <a:p>
            <a:r>
              <a:rPr lang="es-AR" b="1" dirty="0" smtClean="0">
                <a:cs typeface="Times New Roman" panose="02020603050405020304" pitchFamily="18" charset="0"/>
              </a:rPr>
              <a:t>La sentencia declarativa para prevenir el ulterior incumplimiento</a:t>
            </a:r>
            <a:r>
              <a:rPr lang="es-AR" dirty="0" smtClean="0">
                <a:cs typeface="Times New Roman" panose="02020603050405020304" pitchFamily="18" charset="0"/>
              </a:rPr>
              <a:t>…</a:t>
            </a:r>
            <a:endParaRPr lang="es-AR" dirty="0">
              <a:cs typeface="Times New Roman" panose="02020603050405020304" pitchFamily="18" charset="0"/>
            </a:endParaRPr>
          </a:p>
        </p:txBody>
      </p:sp>
      <p:sp>
        <p:nvSpPr>
          <p:cNvPr id="5" name="4 CuadroTexto"/>
          <p:cNvSpPr txBox="1"/>
          <p:nvPr/>
        </p:nvSpPr>
        <p:spPr>
          <a:xfrm>
            <a:off x="165059" y="1628800"/>
            <a:ext cx="8655413" cy="1692771"/>
          </a:xfrm>
          <a:prstGeom prst="rect">
            <a:avLst/>
          </a:prstGeom>
          <a:solidFill>
            <a:schemeClr val="bg1"/>
          </a:solidFill>
          <a:ln w="38100">
            <a:solidFill>
              <a:schemeClr val="accent1"/>
            </a:solidFill>
          </a:ln>
        </p:spPr>
        <p:txBody>
          <a:bodyPr wrap="square">
            <a:spAutoFit/>
          </a:bodyPr>
          <a:lstStyle/>
          <a:p>
            <a:pPr algn="ctr">
              <a:defRPr/>
            </a:pPr>
            <a:r>
              <a:rPr lang="es-AR" sz="2600" dirty="0" smtClean="0">
                <a:latin typeface="+mj-lt"/>
                <a:ea typeface="Tahoma" pitchFamily="34" charset="0"/>
                <a:cs typeface="Times New Roman" panose="02020603050405020304" pitchFamily="18" charset="0"/>
              </a:rPr>
              <a:t>El </a:t>
            </a:r>
            <a:r>
              <a:rPr lang="es-AR" sz="2600" dirty="0">
                <a:latin typeface="+mj-lt"/>
                <a:ea typeface="Tahoma" pitchFamily="34" charset="0"/>
                <a:cs typeface="Times New Roman" panose="02020603050405020304" pitchFamily="18" charset="0"/>
              </a:rPr>
              <a:t>mantenimiento de la legalidad puede ser puesto en peligro no sólo por la transgresión de un mandato jurídico concreto, sino también por la "falta de certeza" de un mandato todavía "no transgredido". </a:t>
            </a:r>
            <a:endParaRPr lang="es-AR" sz="2600" dirty="0" smtClean="0">
              <a:latin typeface="+mj-lt"/>
              <a:ea typeface="Tahoma" pitchFamily="34" charset="0"/>
              <a:cs typeface="Times New Roman" panose="02020603050405020304" pitchFamily="18" charset="0"/>
            </a:endParaRPr>
          </a:p>
        </p:txBody>
      </p:sp>
      <p:sp>
        <p:nvSpPr>
          <p:cNvPr id="4" name="3 Rectángulo"/>
          <p:cNvSpPr/>
          <p:nvPr/>
        </p:nvSpPr>
        <p:spPr>
          <a:xfrm>
            <a:off x="510552" y="3501008"/>
            <a:ext cx="8122929" cy="523220"/>
          </a:xfrm>
          <a:prstGeom prst="rect">
            <a:avLst/>
          </a:prstGeom>
          <a:noFill/>
        </p:spPr>
        <p:txBody>
          <a:bodyPr wrap="none" lIns="91440" tIns="45720" rIns="91440" bIns="45720">
            <a:spAutoFit/>
          </a:bodyPr>
          <a:lstStyle/>
          <a:p>
            <a:pPr algn="ctr"/>
            <a:r>
              <a:rPr lang="es-ES" sz="2800" b="1" cap="none" spc="0" dirty="0" smtClean="0">
                <a:ln w="10541" cmpd="sng">
                  <a:solidFill>
                    <a:srgbClr val="7D7D7D">
                      <a:tint val="100000"/>
                      <a:shade val="100000"/>
                      <a:satMod val="110000"/>
                    </a:srgbClr>
                  </a:solidFill>
                  <a:prstDash val="solid"/>
                </a:ln>
                <a:solidFill>
                  <a:schemeClr val="accent2">
                    <a:lumMod val="75000"/>
                  </a:schemeClr>
                </a:solidFill>
                <a:effectLst/>
                <a:latin typeface="+mj-lt"/>
                <a:cs typeface="Times New Roman" panose="02020603050405020304" pitchFamily="18" charset="0"/>
              </a:rPr>
              <a:t>PONER CERTEZA DONDE HAY INCERTIDUMBRE…</a:t>
            </a:r>
            <a:endParaRPr lang="es-ES" sz="2800" b="1" cap="none" spc="0" dirty="0">
              <a:ln w="10541" cmpd="sng">
                <a:solidFill>
                  <a:srgbClr val="7D7D7D">
                    <a:tint val="100000"/>
                    <a:shade val="100000"/>
                    <a:satMod val="110000"/>
                  </a:srgbClr>
                </a:solidFill>
                <a:prstDash val="solid"/>
              </a:ln>
              <a:solidFill>
                <a:schemeClr val="accent2">
                  <a:lumMod val="75000"/>
                </a:schemeClr>
              </a:solidFill>
              <a:effectLst/>
              <a:latin typeface="+mj-lt"/>
              <a:cs typeface="Times New Roman" panose="02020603050405020304" pitchFamily="18" charset="0"/>
            </a:endParaRPr>
          </a:p>
        </p:txBody>
      </p:sp>
      <p:sp>
        <p:nvSpPr>
          <p:cNvPr id="6" name="5 CuadroTexto"/>
          <p:cNvSpPr txBox="1"/>
          <p:nvPr/>
        </p:nvSpPr>
        <p:spPr>
          <a:xfrm>
            <a:off x="395536" y="4149080"/>
            <a:ext cx="5616624" cy="2308324"/>
          </a:xfrm>
          <a:prstGeom prst="rect">
            <a:avLst/>
          </a:prstGeom>
          <a:solidFill>
            <a:schemeClr val="bg1"/>
          </a:solidFill>
          <a:ln w="28575">
            <a:solidFill>
              <a:schemeClr val="tx2"/>
            </a:solidFill>
          </a:ln>
        </p:spPr>
        <p:txBody>
          <a:bodyPr wrap="square" rtlCol="0">
            <a:spAutoFit/>
          </a:bodyPr>
          <a:lstStyle/>
          <a:p>
            <a:pPr algn="ctr"/>
            <a:r>
              <a:rPr lang="es-AR" sz="2400" dirty="0" smtClean="0">
                <a:latin typeface="+mj-lt"/>
                <a:cs typeface="Times New Roman" panose="02020603050405020304" pitchFamily="18" charset="0"/>
              </a:rPr>
              <a:t>Procede en </a:t>
            </a:r>
            <a:r>
              <a:rPr lang="es-AR" sz="2400" dirty="0">
                <a:latin typeface="+mj-lt"/>
                <a:cs typeface="Times New Roman" panose="02020603050405020304" pitchFamily="18" charset="0"/>
              </a:rPr>
              <a:t>los casos </a:t>
            </a:r>
            <a:r>
              <a:rPr lang="es-AR" sz="2400" dirty="0" smtClean="0">
                <a:latin typeface="+mj-lt"/>
                <a:cs typeface="Times New Roman" panose="02020603050405020304" pitchFamily="18" charset="0"/>
              </a:rPr>
              <a:t>en que </a:t>
            </a:r>
            <a:r>
              <a:rPr lang="es-AR" sz="2400" dirty="0">
                <a:latin typeface="+mj-lt"/>
                <a:cs typeface="Times New Roman" panose="02020603050405020304" pitchFamily="18" charset="0"/>
              </a:rPr>
              <a:t>no exista un lesión actual, </a:t>
            </a:r>
            <a:r>
              <a:rPr lang="es-AR" sz="2400" dirty="0" smtClean="0">
                <a:latin typeface="+mj-lt"/>
                <a:cs typeface="Times New Roman" panose="02020603050405020304" pitchFamily="18" charset="0"/>
              </a:rPr>
              <a:t>si </a:t>
            </a:r>
            <a:r>
              <a:rPr lang="es-AR" sz="2400" dirty="0">
                <a:latin typeface="+mj-lt"/>
                <a:cs typeface="Times New Roman" panose="02020603050405020304" pitchFamily="18" charset="0"/>
              </a:rPr>
              <a:t>la incertidumbre respecto de una relación jurídica, de sus modalidades o de su interpretación, causa un perjuicio a quien tenga interés legítimo en hacerla </a:t>
            </a:r>
            <a:r>
              <a:rPr lang="es-AR" sz="2400" dirty="0" smtClean="0">
                <a:latin typeface="+mj-lt"/>
                <a:cs typeface="Times New Roman" panose="02020603050405020304" pitchFamily="18" charset="0"/>
              </a:rPr>
              <a:t>cesar…</a:t>
            </a:r>
            <a:endParaRPr lang="es-AR" sz="2400" dirty="0">
              <a:latin typeface="+mj-lt"/>
              <a:cs typeface="Times New Roman" panose="02020603050405020304"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4203104"/>
            <a:ext cx="2592288" cy="2466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685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1)">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124744"/>
            <a:ext cx="6264696"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05328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476672"/>
            <a:ext cx="8229600" cy="710952"/>
          </a:xfrm>
          <a:solidFill>
            <a:schemeClr val="bg1"/>
          </a:solidFill>
          <a:ln w="38100">
            <a:solidFill>
              <a:schemeClr val="accent1"/>
            </a:solidFill>
          </a:ln>
        </p:spPr>
        <p:txBody>
          <a:bodyPr>
            <a:normAutofit fontScale="90000"/>
          </a:bodyPr>
          <a:lstStyle/>
          <a:p>
            <a:r>
              <a:rPr lang="es-AR" b="1" dirty="0" smtClean="0">
                <a:solidFill>
                  <a:schemeClr val="tx2"/>
                </a:solidFill>
              </a:rPr>
              <a:t>¿Cuándo no procede la acción declarativa?</a:t>
            </a:r>
            <a:endParaRPr lang="es-AR" b="1" dirty="0">
              <a:solidFill>
                <a:schemeClr val="tx2"/>
              </a:solidFill>
            </a:endParaRPr>
          </a:p>
        </p:txBody>
      </p:sp>
      <p:graphicFrame>
        <p:nvGraphicFramePr>
          <p:cNvPr id="4" name="3 Diagrama"/>
          <p:cNvGraphicFramePr/>
          <p:nvPr>
            <p:extLst>
              <p:ext uri="{D42A27DB-BD31-4B8C-83A1-F6EECF244321}">
                <p14:modId xmlns:p14="http://schemas.microsoft.com/office/powerpoint/2010/main" val="817232836"/>
              </p:ext>
            </p:extLst>
          </p:nvPr>
        </p:nvGraphicFramePr>
        <p:xfrm>
          <a:off x="539552" y="1556792"/>
          <a:ext cx="7992888"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60032" y="1370459"/>
            <a:ext cx="3384376"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56608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20688"/>
            <a:ext cx="8229600" cy="566936"/>
          </a:xfrm>
          <a:solidFill>
            <a:schemeClr val="bg1"/>
          </a:solidFill>
          <a:ln w="38100">
            <a:solidFill>
              <a:schemeClr val="accent1"/>
            </a:solidFill>
          </a:ln>
        </p:spPr>
        <p:txBody>
          <a:bodyPr>
            <a:normAutofit fontScale="90000"/>
          </a:bodyPr>
          <a:lstStyle/>
          <a:p>
            <a:r>
              <a:rPr lang="es-AR" b="1" dirty="0" smtClean="0">
                <a:solidFill>
                  <a:schemeClr val="tx2"/>
                </a:solidFill>
              </a:rPr>
              <a:t>Algunos problemas de la acción declarativa</a:t>
            </a:r>
            <a:endParaRPr lang="es-AR" b="1" dirty="0">
              <a:solidFill>
                <a:schemeClr val="tx2"/>
              </a:solidFill>
            </a:endParaRPr>
          </a:p>
        </p:txBody>
      </p:sp>
      <p:graphicFrame>
        <p:nvGraphicFramePr>
          <p:cNvPr id="5" name="4 Diagrama"/>
          <p:cNvGraphicFramePr/>
          <p:nvPr>
            <p:extLst>
              <p:ext uri="{D42A27DB-BD31-4B8C-83A1-F6EECF244321}">
                <p14:modId xmlns:p14="http://schemas.microsoft.com/office/powerpoint/2010/main" val="156101603"/>
              </p:ext>
            </p:extLst>
          </p:nvPr>
        </p:nvGraphicFramePr>
        <p:xfrm>
          <a:off x="323528" y="1556792"/>
          <a:ext cx="8424936"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1698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67544" y="332656"/>
            <a:ext cx="7577814" cy="1254001"/>
          </a:xfrm>
          <a:solidFill>
            <a:schemeClr val="bg1"/>
          </a:solidFill>
          <a:ln w="38100">
            <a:solidFill>
              <a:schemeClr val="accent1"/>
            </a:solidFill>
          </a:ln>
        </p:spPr>
        <p:txBody>
          <a:bodyPr>
            <a:normAutofit fontScale="90000"/>
          </a:bodyPr>
          <a:lstStyle/>
          <a:p>
            <a:pPr algn="ctr"/>
            <a:r>
              <a:rPr lang="es-AR" b="1" dirty="0" smtClean="0">
                <a:solidFill>
                  <a:schemeClr val="tx2"/>
                </a:solidFill>
                <a:effectLst>
                  <a:outerShdw blurRad="38100" dist="38100" dir="2700000" algn="tl">
                    <a:srgbClr val="000000">
                      <a:alpha val="43137"/>
                    </a:srgbClr>
                  </a:outerShdw>
                </a:effectLst>
                <a:cs typeface="Times New Roman" panose="02020603050405020304" pitchFamily="18" charset="0"/>
              </a:rPr>
              <a:t>Relación de la acción declarativa con la acción de inconstitucionalidad</a:t>
            </a:r>
            <a:r>
              <a:rPr lang="es-AR" dirty="0" smtClean="0">
                <a:solidFill>
                  <a:schemeClr val="tx2"/>
                </a:solidFill>
                <a:effectLst>
                  <a:outerShdw blurRad="38100" dist="38100" dir="2700000" algn="tl">
                    <a:srgbClr val="000000">
                      <a:alpha val="43137"/>
                    </a:srgbClr>
                  </a:outerShdw>
                </a:effectLst>
                <a:cs typeface="Times New Roman" panose="02020603050405020304" pitchFamily="18" charset="0"/>
              </a:rPr>
              <a:t>…</a:t>
            </a:r>
            <a:endParaRPr lang="es-AR" dirty="0">
              <a:solidFill>
                <a:schemeClr val="tx2"/>
              </a:solidFill>
              <a:effectLst>
                <a:outerShdw blurRad="38100" dist="38100" dir="2700000" algn="tl">
                  <a:srgbClr val="000000">
                    <a:alpha val="43137"/>
                  </a:srgbClr>
                </a:outerShdw>
              </a:effectLst>
              <a:cs typeface="Times New Roman" panose="02020603050405020304" pitchFamily="18" charset="0"/>
            </a:endParaRPr>
          </a:p>
        </p:txBody>
      </p:sp>
      <p:graphicFrame>
        <p:nvGraphicFramePr>
          <p:cNvPr id="3" name="2 Diagrama"/>
          <p:cNvGraphicFramePr/>
          <p:nvPr>
            <p:extLst>
              <p:ext uri="{D42A27DB-BD31-4B8C-83A1-F6EECF244321}">
                <p14:modId xmlns:p14="http://schemas.microsoft.com/office/powerpoint/2010/main" val="3045959514"/>
              </p:ext>
            </p:extLst>
          </p:nvPr>
        </p:nvGraphicFramePr>
        <p:xfrm>
          <a:off x="-252536" y="1916832"/>
          <a:ext cx="727280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Llamada con línea 1"/>
          <p:cNvSpPr/>
          <p:nvPr/>
        </p:nvSpPr>
        <p:spPr>
          <a:xfrm>
            <a:off x="7236296" y="2092400"/>
            <a:ext cx="1224136" cy="936104"/>
          </a:xfrm>
          <a:prstGeom prst="borderCallout1">
            <a:avLst>
              <a:gd name="adj1" fmla="val 18750"/>
              <a:gd name="adj2" fmla="val -8333"/>
              <a:gd name="adj3" fmla="val 6270"/>
              <a:gd name="adj4" fmla="val -542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400" dirty="0" smtClean="0"/>
              <a:t>Art</a:t>
            </a:r>
            <a:r>
              <a:rPr lang="es-AR" sz="1400" dirty="0"/>
              <a:t>. 144 inc. 3 de la Constitución </a:t>
            </a:r>
            <a:r>
              <a:rPr lang="es-AR" sz="1400" dirty="0" smtClean="0"/>
              <a:t>Provincial. </a:t>
            </a:r>
            <a:endParaRPr lang="es-AR" sz="1400" dirty="0"/>
          </a:p>
        </p:txBody>
      </p:sp>
      <p:sp>
        <p:nvSpPr>
          <p:cNvPr id="7" name="6 Rectángulo"/>
          <p:cNvSpPr/>
          <p:nvPr/>
        </p:nvSpPr>
        <p:spPr>
          <a:xfrm>
            <a:off x="3491880" y="4684688"/>
            <a:ext cx="3498073" cy="923330"/>
          </a:xfrm>
          <a:prstGeom prst="rect">
            <a:avLst/>
          </a:prstGeom>
          <a:noFill/>
        </p:spPr>
        <p:txBody>
          <a:bodyPr wrap="none" lIns="91440" tIns="45720" rIns="91440" bIns="45720">
            <a:spAutoFit/>
          </a:bodyPr>
          <a:lstStyle/>
          <a:p>
            <a:pPr algn="ctr"/>
            <a:r>
              <a:rPr lang="es-E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Género…</a:t>
            </a:r>
            <a:endParaRPr lang="es-E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8" name="7 Rectángulo"/>
          <p:cNvSpPr/>
          <p:nvPr/>
        </p:nvSpPr>
        <p:spPr>
          <a:xfrm>
            <a:off x="4067944" y="2680658"/>
            <a:ext cx="2677335"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Especie…</a:t>
            </a:r>
            <a:endParaRPr lang="es-E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92280" y="3600723"/>
            <a:ext cx="1979712" cy="252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9414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692696"/>
            <a:ext cx="9144000" cy="1800200"/>
          </a:xfrm>
          <a:solidFill>
            <a:schemeClr val="tx2"/>
          </a:solidFill>
        </p:spPr>
        <p:txBody>
          <a:bodyPr>
            <a:normAutofit/>
          </a:bodyPr>
          <a:lstStyle/>
          <a:p>
            <a:pPr algn="ctr"/>
            <a:r>
              <a:rPr lang="es-AR" sz="2800" dirty="0">
                <a:solidFill>
                  <a:schemeClr val="bg1"/>
                </a:solidFill>
                <a:cs typeface="Times New Roman" panose="02020603050405020304" pitchFamily="18" charset="0"/>
              </a:rPr>
              <a:t>Suprema Corte de Justicia de Mendoza, Sala I, expte. N° 71.025, “Oscar </a:t>
            </a:r>
            <a:r>
              <a:rPr lang="es-AR" sz="2800" dirty="0" err="1">
                <a:solidFill>
                  <a:schemeClr val="bg1"/>
                </a:solidFill>
                <a:cs typeface="Times New Roman" panose="02020603050405020304" pitchFamily="18" charset="0"/>
              </a:rPr>
              <a:t>Filippini</a:t>
            </a:r>
            <a:r>
              <a:rPr lang="es-AR" sz="2800" dirty="0">
                <a:solidFill>
                  <a:schemeClr val="bg1"/>
                </a:solidFill>
                <a:cs typeface="Times New Roman" panose="02020603050405020304" pitchFamily="18" charset="0"/>
              </a:rPr>
              <a:t> S.R.L. c/Gobierno de la Provincia de Mendoza  p/Acción de inconstitucionalidad”, 27/05/2004, LS 337 – 109. </a:t>
            </a:r>
          </a:p>
        </p:txBody>
      </p:sp>
      <p:sp>
        <p:nvSpPr>
          <p:cNvPr id="6" name="5 CuadroTexto"/>
          <p:cNvSpPr txBox="1"/>
          <p:nvPr/>
        </p:nvSpPr>
        <p:spPr>
          <a:xfrm>
            <a:off x="107504" y="2667684"/>
            <a:ext cx="8928992" cy="3693319"/>
          </a:xfrm>
          <a:prstGeom prst="rect">
            <a:avLst/>
          </a:prstGeom>
          <a:noFill/>
          <a:ln w="38100">
            <a:solidFill>
              <a:schemeClr val="tx2"/>
            </a:solidFill>
          </a:ln>
        </p:spPr>
        <p:txBody>
          <a:bodyPr wrap="square">
            <a:spAutoFit/>
          </a:bodyPr>
          <a:lstStyle/>
          <a:p>
            <a:pPr algn="ctr">
              <a:defRPr/>
            </a:pPr>
            <a:r>
              <a:rPr lang="es-AR" sz="2600" dirty="0">
                <a:latin typeface="+mj-lt"/>
                <a:ea typeface="Tahoma" pitchFamily="34" charset="0"/>
                <a:cs typeface="Times New Roman" panose="02020603050405020304" pitchFamily="18" charset="0"/>
              </a:rPr>
              <a:t>En situaciones de incertidumbre es cuando, la acción </a:t>
            </a:r>
            <a:r>
              <a:rPr lang="es-AR" sz="2600" dirty="0" err="1">
                <a:latin typeface="+mj-lt"/>
                <a:ea typeface="Tahoma" pitchFamily="34" charset="0"/>
                <a:cs typeface="Times New Roman" panose="02020603050405020304" pitchFamily="18" charset="0"/>
              </a:rPr>
              <a:t>mere</a:t>
            </a:r>
            <a:r>
              <a:rPr lang="es-AR" sz="2600" dirty="0">
                <a:latin typeface="+mj-lt"/>
                <a:ea typeface="Tahoma" pitchFamily="34" charset="0"/>
                <a:cs typeface="Times New Roman" panose="02020603050405020304" pitchFamily="18" charset="0"/>
              </a:rPr>
              <a:t> declarativa desarrolla su labor </a:t>
            </a:r>
            <a:r>
              <a:rPr lang="es-AR" sz="2600" dirty="0" err="1">
                <a:latin typeface="+mj-lt"/>
                <a:ea typeface="Tahoma" pitchFamily="34" charset="0"/>
                <a:cs typeface="Times New Roman" panose="02020603050405020304" pitchFamily="18" charset="0"/>
              </a:rPr>
              <a:t>preventora</a:t>
            </a:r>
            <a:r>
              <a:rPr lang="es-AR" sz="2600" dirty="0">
                <a:latin typeface="+mj-lt"/>
                <a:ea typeface="Tahoma" pitchFamily="34" charset="0"/>
                <a:cs typeface="Times New Roman" panose="02020603050405020304" pitchFamily="18" charset="0"/>
              </a:rPr>
              <a:t> de conflictos mayores, declarando cuál es la conducta que deberán seguir quienes deseen mantenerse dentro de los carriles jurídicos. Se produce así una especie de justicia preventiva al hacer conocer a los ciudadanos cuál es la conducta a seguir conforme con las obligaciones contraídas y con los derechos adquiridos. En síntesis, </a:t>
            </a:r>
            <a:r>
              <a:rPr lang="es-AR" sz="2600" b="1" dirty="0">
                <a:solidFill>
                  <a:srgbClr val="FF0000"/>
                </a:solidFill>
                <a:latin typeface="+mj-lt"/>
                <a:ea typeface="Tahoma" pitchFamily="34" charset="0"/>
                <a:cs typeface="Times New Roman" panose="02020603050405020304" pitchFamily="18" charset="0"/>
              </a:rPr>
              <a:t>se trata de una garantía jurisdiccional contra la falta de certeza</a:t>
            </a:r>
            <a:r>
              <a:rPr lang="es-AR" sz="2600" dirty="0">
                <a:latin typeface="+mj-lt"/>
                <a:ea typeface="Tahoma" pitchFamily="34" charset="0"/>
                <a:cs typeface="Times New Roman" panose="02020603050405020304" pitchFamily="18" charset="0"/>
              </a:rPr>
              <a:t>. </a:t>
            </a:r>
          </a:p>
        </p:txBody>
      </p:sp>
    </p:spTree>
    <p:extLst>
      <p:ext uri="{BB962C8B-B14F-4D97-AF65-F5344CB8AC3E}">
        <p14:creationId xmlns:p14="http://schemas.microsoft.com/office/powerpoint/2010/main" val="32452566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692696"/>
            <a:ext cx="9144000" cy="1800200"/>
          </a:xfrm>
          <a:solidFill>
            <a:schemeClr val="tx2"/>
          </a:solidFill>
        </p:spPr>
        <p:txBody>
          <a:bodyPr>
            <a:normAutofit/>
          </a:bodyPr>
          <a:lstStyle/>
          <a:p>
            <a:pPr algn="ctr"/>
            <a:r>
              <a:rPr lang="es-AR" sz="2800" dirty="0">
                <a:solidFill>
                  <a:schemeClr val="bg1"/>
                </a:solidFill>
                <a:cs typeface="Times New Roman" panose="02020603050405020304" pitchFamily="18" charset="0"/>
              </a:rPr>
              <a:t>Suprema Corte de Justicia de Mendoza, Sala I, expte. N° 71.025, “Oscar </a:t>
            </a:r>
            <a:r>
              <a:rPr lang="es-AR" sz="2800" dirty="0" err="1">
                <a:solidFill>
                  <a:schemeClr val="bg1"/>
                </a:solidFill>
                <a:cs typeface="Times New Roman" panose="02020603050405020304" pitchFamily="18" charset="0"/>
              </a:rPr>
              <a:t>Filippini</a:t>
            </a:r>
            <a:r>
              <a:rPr lang="es-AR" sz="2800" dirty="0">
                <a:solidFill>
                  <a:schemeClr val="bg1"/>
                </a:solidFill>
                <a:cs typeface="Times New Roman" panose="02020603050405020304" pitchFamily="18" charset="0"/>
              </a:rPr>
              <a:t> S.R.L. c/Gobierno de la Provincia de Mendoza  p/Acción de inconstitucionalidad”, 27/05/2004, LS 337 – 109. </a:t>
            </a:r>
          </a:p>
        </p:txBody>
      </p:sp>
      <p:sp>
        <p:nvSpPr>
          <p:cNvPr id="6" name="5 CuadroTexto"/>
          <p:cNvSpPr txBox="1"/>
          <p:nvPr/>
        </p:nvSpPr>
        <p:spPr>
          <a:xfrm>
            <a:off x="251520" y="2667684"/>
            <a:ext cx="8568952" cy="3693319"/>
          </a:xfrm>
          <a:prstGeom prst="rect">
            <a:avLst/>
          </a:prstGeom>
          <a:solidFill>
            <a:schemeClr val="bg1"/>
          </a:solidFill>
          <a:ln w="38100">
            <a:solidFill>
              <a:schemeClr val="tx2"/>
            </a:solidFill>
          </a:ln>
        </p:spPr>
        <p:txBody>
          <a:bodyPr wrap="square">
            <a:spAutoFit/>
          </a:bodyPr>
          <a:lstStyle/>
          <a:p>
            <a:pPr algn="ctr">
              <a:defRPr/>
            </a:pPr>
            <a:r>
              <a:rPr lang="es-AR" sz="2600" dirty="0" smtClean="0">
                <a:latin typeface="+mj-lt"/>
                <a:ea typeface="Tahoma" pitchFamily="34" charset="0"/>
                <a:cs typeface="Times New Roman" panose="02020603050405020304" pitchFamily="18" charset="0"/>
              </a:rPr>
              <a:t>La </a:t>
            </a:r>
            <a:r>
              <a:rPr lang="es-AR" sz="2600" dirty="0">
                <a:latin typeface="+mj-lt"/>
                <a:ea typeface="Tahoma" pitchFamily="34" charset="0"/>
                <a:cs typeface="Times New Roman" panose="02020603050405020304" pitchFamily="18" charset="0"/>
              </a:rPr>
              <a:t>naturaleza subsidiaria de la acción </a:t>
            </a:r>
            <a:r>
              <a:rPr lang="es-AR" sz="2600" dirty="0" err="1">
                <a:latin typeface="+mj-lt"/>
                <a:ea typeface="Tahoma" pitchFamily="34" charset="0"/>
                <a:cs typeface="Times New Roman" panose="02020603050405020304" pitchFamily="18" charset="0"/>
              </a:rPr>
              <a:t>mere</a:t>
            </a:r>
            <a:r>
              <a:rPr lang="es-AR" sz="2600" dirty="0">
                <a:latin typeface="+mj-lt"/>
                <a:ea typeface="Tahoma" pitchFamily="34" charset="0"/>
                <a:cs typeface="Times New Roman" panose="02020603050405020304" pitchFamily="18" charset="0"/>
              </a:rPr>
              <a:t> declarativa lleva inexorablemente a declarar su improcedencia, toda vez que no se peticiona la declaración de inconstitucionalidad, sino por el contrario, que la jurisdicción declare una situación fiscal de inclusión dentro de una norma y no de otra. Siendo así, el estado de incertidumbre denunciado, debe ser planteado ante la Dirección General de Rentas. </a:t>
            </a:r>
            <a:r>
              <a:rPr lang="es-AR" sz="2600" dirty="0" smtClean="0">
                <a:latin typeface="+mj-lt"/>
                <a:ea typeface="Tahoma" pitchFamily="34" charset="0"/>
                <a:cs typeface="Times New Roman" panose="02020603050405020304" pitchFamily="18" charset="0"/>
              </a:rPr>
              <a:t>La </a:t>
            </a:r>
            <a:r>
              <a:rPr lang="es-AR" sz="2600" dirty="0">
                <a:latin typeface="+mj-lt"/>
                <a:ea typeface="Tahoma" pitchFamily="34" charset="0"/>
                <a:cs typeface="Times New Roman" panose="02020603050405020304" pitchFamily="18" charset="0"/>
              </a:rPr>
              <a:t>cuestión debe comenzar siempre por la sede administrativa, conforme el art. 8 </a:t>
            </a:r>
            <a:r>
              <a:rPr lang="es-AR" sz="2600" dirty="0" smtClean="0">
                <a:latin typeface="+mj-lt"/>
                <a:ea typeface="Tahoma" pitchFamily="34" charset="0"/>
                <a:cs typeface="Times New Roman" panose="02020603050405020304" pitchFamily="18" charset="0"/>
              </a:rPr>
              <a:t>del Código Fiscal.</a:t>
            </a:r>
            <a:endParaRPr lang="es-AR" sz="2600" dirty="0">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2262880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ubtítulo"/>
          <p:cNvSpPr>
            <a:spLocks noGrp="1"/>
          </p:cNvSpPr>
          <p:nvPr>
            <p:ph type="subTitle" idx="1"/>
          </p:nvPr>
        </p:nvSpPr>
        <p:spPr>
          <a:xfrm>
            <a:off x="683568" y="2060848"/>
            <a:ext cx="7643192" cy="3166864"/>
          </a:xfrm>
          <a:solidFill>
            <a:schemeClr val="bg1"/>
          </a:solidFill>
          <a:ln w="57150">
            <a:solidFill>
              <a:schemeClr val="accent1"/>
            </a:solidFill>
          </a:ln>
        </p:spPr>
        <p:txBody>
          <a:bodyPr>
            <a:normAutofit/>
          </a:bodyPr>
          <a:lstStyle/>
          <a:p>
            <a:pPr algn="ctr"/>
            <a:r>
              <a:rPr lang="es-AR" dirty="0"/>
              <a:t>El interés del demandante puede consistir en la simple declaración de la existencia o inexistencia de un derecho, aún cuando éste no haya sido violado o desconocido, o de una relación jurídica, o de la autenticidad o falsedad de un documento. </a:t>
            </a:r>
            <a:r>
              <a:rPr lang="es-AR" b="1" dirty="0">
                <a:solidFill>
                  <a:schemeClr val="tx2"/>
                </a:solidFill>
              </a:rPr>
              <a:t>También podrá reclamarse el dictado de sentencia condicional o de futuro</a:t>
            </a:r>
            <a:r>
              <a:rPr lang="es-AR" b="1" dirty="0" smtClean="0">
                <a:solidFill>
                  <a:schemeClr val="tx2"/>
                </a:solidFill>
              </a:rPr>
              <a:t>.</a:t>
            </a:r>
            <a:endParaRPr lang="es-AR" b="1" dirty="0">
              <a:solidFill>
                <a:schemeClr val="tx2"/>
              </a:solidFill>
            </a:endParaRPr>
          </a:p>
        </p:txBody>
      </p:sp>
      <p:sp>
        <p:nvSpPr>
          <p:cNvPr id="3" name="2 Título"/>
          <p:cNvSpPr>
            <a:spLocks noGrp="1"/>
          </p:cNvSpPr>
          <p:nvPr>
            <p:ph type="ctrTitle"/>
          </p:nvPr>
        </p:nvSpPr>
        <p:spPr>
          <a:xfrm>
            <a:off x="611560" y="548680"/>
            <a:ext cx="7577814" cy="1326009"/>
          </a:xfrm>
          <a:solidFill>
            <a:schemeClr val="bg1"/>
          </a:solidFill>
          <a:ln w="38100">
            <a:solidFill>
              <a:schemeClr val="accent1"/>
            </a:solidFill>
          </a:ln>
        </p:spPr>
        <p:txBody>
          <a:bodyPr/>
          <a:lstStyle/>
          <a:p>
            <a:pPr algn="ctr"/>
            <a:r>
              <a:rPr lang="es-AR" b="1" dirty="0" smtClean="0">
                <a:solidFill>
                  <a:schemeClr val="tx2"/>
                </a:solidFill>
              </a:rPr>
              <a:t>¿Qué modifica el </a:t>
            </a:r>
            <a:r>
              <a:rPr lang="es-AR" b="1" dirty="0" err="1" smtClean="0">
                <a:solidFill>
                  <a:schemeClr val="tx2"/>
                </a:solidFill>
              </a:rPr>
              <a:t>C.P.C.C.yT</a:t>
            </a:r>
            <a:r>
              <a:rPr lang="es-AR" b="1" dirty="0">
                <a:solidFill>
                  <a:schemeClr val="tx2"/>
                </a:solidFill>
              </a:rPr>
              <a:t>. en la acción declarativa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5373216"/>
            <a:ext cx="5112568"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70822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ubtítulo"/>
          <p:cNvSpPr>
            <a:spLocks noGrp="1"/>
          </p:cNvSpPr>
          <p:nvPr>
            <p:ph type="subTitle" idx="1"/>
          </p:nvPr>
        </p:nvSpPr>
        <p:spPr>
          <a:xfrm>
            <a:off x="683568" y="2132856"/>
            <a:ext cx="5184576" cy="1440160"/>
          </a:xfrm>
          <a:solidFill>
            <a:schemeClr val="bg1"/>
          </a:solidFill>
          <a:ln w="57150">
            <a:solidFill>
              <a:schemeClr val="accent1"/>
            </a:solidFill>
          </a:ln>
        </p:spPr>
        <p:txBody>
          <a:bodyPr>
            <a:normAutofit/>
          </a:bodyPr>
          <a:lstStyle/>
          <a:p>
            <a:pPr algn="ctr"/>
            <a:r>
              <a:rPr lang="es-AR" b="1" dirty="0" smtClean="0">
                <a:solidFill>
                  <a:schemeClr val="tx2"/>
                </a:solidFill>
              </a:rPr>
              <a:t>También </a:t>
            </a:r>
            <a:r>
              <a:rPr lang="es-AR" b="1" dirty="0">
                <a:solidFill>
                  <a:schemeClr val="tx2"/>
                </a:solidFill>
              </a:rPr>
              <a:t>podrá reclamarse el dictado de sentencia condicional o de futuro</a:t>
            </a:r>
            <a:r>
              <a:rPr lang="es-AR" b="1" dirty="0" smtClean="0">
                <a:solidFill>
                  <a:schemeClr val="tx2"/>
                </a:solidFill>
              </a:rPr>
              <a:t>.</a:t>
            </a:r>
            <a:endParaRPr lang="es-AR" b="1" dirty="0">
              <a:solidFill>
                <a:schemeClr val="tx2"/>
              </a:solidFill>
            </a:endParaRPr>
          </a:p>
        </p:txBody>
      </p:sp>
      <p:sp>
        <p:nvSpPr>
          <p:cNvPr id="3" name="2 Título"/>
          <p:cNvSpPr>
            <a:spLocks noGrp="1"/>
          </p:cNvSpPr>
          <p:nvPr>
            <p:ph type="ctrTitle"/>
          </p:nvPr>
        </p:nvSpPr>
        <p:spPr>
          <a:xfrm>
            <a:off x="611560" y="548680"/>
            <a:ext cx="7577814" cy="1326009"/>
          </a:xfrm>
          <a:solidFill>
            <a:schemeClr val="bg1"/>
          </a:solidFill>
          <a:ln w="38100">
            <a:solidFill>
              <a:schemeClr val="accent1"/>
            </a:solidFill>
          </a:ln>
        </p:spPr>
        <p:txBody>
          <a:bodyPr/>
          <a:lstStyle/>
          <a:p>
            <a:pPr algn="ctr"/>
            <a:r>
              <a:rPr lang="es-AR" b="1" dirty="0" smtClean="0">
                <a:solidFill>
                  <a:schemeClr val="tx2"/>
                </a:solidFill>
              </a:rPr>
              <a:t>¿Qué modifica el </a:t>
            </a:r>
            <a:r>
              <a:rPr lang="es-AR" b="1" dirty="0" err="1" smtClean="0">
                <a:solidFill>
                  <a:schemeClr val="tx2"/>
                </a:solidFill>
              </a:rPr>
              <a:t>C.P.C.C.yT</a:t>
            </a:r>
            <a:r>
              <a:rPr lang="es-AR" b="1" dirty="0">
                <a:solidFill>
                  <a:schemeClr val="tx2"/>
                </a:solidFill>
              </a:rPr>
              <a:t>. en la acción declarativa ?</a:t>
            </a:r>
          </a:p>
        </p:txBody>
      </p:sp>
      <p:sp>
        <p:nvSpPr>
          <p:cNvPr id="4" name="3 Llamada rectangular"/>
          <p:cNvSpPr/>
          <p:nvPr/>
        </p:nvSpPr>
        <p:spPr>
          <a:xfrm>
            <a:off x="179512" y="4005064"/>
            <a:ext cx="8784976" cy="2592288"/>
          </a:xfrm>
          <a:prstGeom prst="wedgeRectCallout">
            <a:avLst>
              <a:gd name="adj1" fmla="val -39940"/>
              <a:gd name="adj2" fmla="val -71362"/>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400" b="1" dirty="0">
                <a:solidFill>
                  <a:schemeClr val="tx2"/>
                </a:solidFill>
              </a:rPr>
              <a:t>CAPÍTULO II. PROCESOS MONITORIOS ESPECIALES</a:t>
            </a:r>
          </a:p>
          <a:p>
            <a:pPr algn="ctr"/>
            <a:r>
              <a:rPr lang="es-AR" sz="2400" b="1" dirty="0">
                <a:solidFill>
                  <a:schemeClr val="tx2"/>
                </a:solidFill>
              </a:rPr>
              <a:t>SECCIÓN PRIMERA. </a:t>
            </a:r>
            <a:r>
              <a:rPr lang="es-AR" sz="2400" b="1" dirty="0" smtClean="0">
                <a:solidFill>
                  <a:schemeClr val="tx2"/>
                </a:solidFill>
              </a:rPr>
              <a:t>DESALOJO</a:t>
            </a:r>
            <a:endParaRPr lang="es-AR" sz="2400" b="1" dirty="0">
              <a:solidFill>
                <a:schemeClr val="tx2"/>
              </a:solidFill>
            </a:endParaRPr>
          </a:p>
          <a:p>
            <a:pPr algn="ctr"/>
            <a:r>
              <a:rPr lang="es-AR" sz="2400" b="1" dirty="0" smtClean="0">
                <a:solidFill>
                  <a:schemeClr val="tx2"/>
                </a:solidFill>
              </a:rPr>
              <a:t>ART. 237.- REGLAS GENERALES…</a:t>
            </a:r>
          </a:p>
          <a:p>
            <a:pPr algn="ctr"/>
            <a:r>
              <a:rPr lang="es-AR" sz="2400" b="1" dirty="0" smtClean="0">
                <a:solidFill>
                  <a:schemeClr val="tx2"/>
                </a:solidFill>
              </a:rPr>
              <a:t>14)CONDENA </a:t>
            </a:r>
            <a:r>
              <a:rPr lang="es-AR" sz="2400" b="1" dirty="0">
                <a:solidFill>
                  <a:schemeClr val="tx2"/>
                </a:solidFill>
              </a:rPr>
              <a:t>ANTICIPADA. </a:t>
            </a:r>
            <a:r>
              <a:rPr lang="es-AR" sz="2400" dirty="0">
                <a:solidFill>
                  <a:schemeClr val="tx2"/>
                </a:solidFill>
              </a:rPr>
              <a:t>La demanda de desalojo podrá interponerse antes del vencimiento del plazo convenido para la restitución del bien o del vencimiento del plazo legal de la locación.</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1063" y="1988840"/>
            <a:ext cx="2705100"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42526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404664"/>
            <a:ext cx="9144000" cy="1800200"/>
          </a:xfrm>
          <a:solidFill>
            <a:schemeClr val="tx2"/>
          </a:solidFill>
        </p:spPr>
        <p:txBody>
          <a:bodyPr>
            <a:normAutofit/>
          </a:bodyPr>
          <a:lstStyle/>
          <a:p>
            <a:pPr algn="ctr"/>
            <a:r>
              <a:rPr lang="es-AR" sz="3200" dirty="0">
                <a:solidFill>
                  <a:schemeClr val="bg1"/>
                </a:solidFill>
                <a:cs typeface="Times New Roman" panose="02020603050405020304" pitchFamily="18" charset="0"/>
              </a:rPr>
              <a:t>Cámara Nacional de Apelaciones en lo Civil, sala </a:t>
            </a:r>
            <a:r>
              <a:rPr lang="es-AR" sz="3200" dirty="0" smtClean="0">
                <a:solidFill>
                  <a:schemeClr val="bg1"/>
                </a:solidFill>
                <a:cs typeface="Times New Roman" panose="02020603050405020304" pitchFamily="18" charset="0"/>
              </a:rPr>
              <a:t>F, 28/10/1993, “</a:t>
            </a:r>
            <a:r>
              <a:rPr lang="es-AR" sz="3200" dirty="0" err="1" smtClean="0">
                <a:solidFill>
                  <a:schemeClr val="bg1"/>
                </a:solidFill>
                <a:cs typeface="Times New Roman" panose="02020603050405020304" pitchFamily="18" charset="0"/>
              </a:rPr>
              <a:t>Zeiguer</a:t>
            </a:r>
            <a:r>
              <a:rPr lang="es-AR" sz="3200" dirty="0">
                <a:solidFill>
                  <a:schemeClr val="bg1"/>
                </a:solidFill>
                <a:cs typeface="Times New Roman" panose="02020603050405020304" pitchFamily="18" charset="0"/>
              </a:rPr>
              <a:t>, Samuel A. c. </a:t>
            </a:r>
            <a:r>
              <a:rPr lang="es-AR" sz="3200" dirty="0" err="1">
                <a:solidFill>
                  <a:schemeClr val="bg1"/>
                </a:solidFill>
                <a:cs typeface="Times New Roman" panose="02020603050405020304" pitchFamily="18" charset="0"/>
              </a:rPr>
              <a:t>Quality</a:t>
            </a:r>
            <a:r>
              <a:rPr lang="es-AR" sz="3200" dirty="0">
                <a:solidFill>
                  <a:schemeClr val="bg1"/>
                </a:solidFill>
                <a:cs typeface="Times New Roman" panose="02020603050405020304" pitchFamily="18" charset="0"/>
              </a:rPr>
              <a:t> </a:t>
            </a:r>
            <a:r>
              <a:rPr lang="es-AR" sz="3200" dirty="0" err="1">
                <a:solidFill>
                  <a:schemeClr val="bg1"/>
                </a:solidFill>
                <a:cs typeface="Times New Roman" panose="02020603050405020304" pitchFamily="18" charset="0"/>
              </a:rPr>
              <a:t>Service</a:t>
            </a:r>
            <a:r>
              <a:rPr lang="es-AR" sz="3200" dirty="0">
                <a:solidFill>
                  <a:schemeClr val="bg1"/>
                </a:solidFill>
                <a:cs typeface="Times New Roman" panose="02020603050405020304" pitchFamily="18" charset="0"/>
              </a:rPr>
              <a:t> y </a:t>
            </a:r>
            <a:r>
              <a:rPr lang="es-AR" sz="3200" dirty="0" err="1">
                <a:solidFill>
                  <a:schemeClr val="bg1"/>
                </a:solidFill>
                <a:cs typeface="Times New Roman" panose="02020603050405020304" pitchFamily="18" charset="0"/>
              </a:rPr>
              <a:t>Products</a:t>
            </a:r>
            <a:r>
              <a:rPr lang="es-AR" sz="3200" dirty="0">
                <a:solidFill>
                  <a:schemeClr val="bg1"/>
                </a:solidFill>
                <a:cs typeface="Times New Roman" panose="02020603050405020304" pitchFamily="18" charset="0"/>
              </a:rPr>
              <a:t> S. A</a:t>
            </a:r>
            <a:r>
              <a:rPr lang="es-AR" sz="3200" dirty="0" smtClean="0">
                <a:solidFill>
                  <a:schemeClr val="bg1"/>
                </a:solidFill>
                <a:cs typeface="Times New Roman" panose="02020603050405020304" pitchFamily="18" charset="0"/>
              </a:rPr>
              <a:t>.”, LA LEY1994 – B, 575. </a:t>
            </a:r>
            <a:endParaRPr lang="es-AR" sz="3200" dirty="0">
              <a:solidFill>
                <a:schemeClr val="bg1"/>
              </a:solidFill>
              <a:cs typeface="Times New Roman" panose="02020603050405020304" pitchFamily="18" charset="0"/>
            </a:endParaRPr>
          </a:p>
        </p:txBody>
      </p:sp>
      <p:sp>
        <p:nvSpPr>
          <p:cNvPr id="6" name="5 CuadroTexto"/>
          <p:cNvSpPr txBox="1"/>
          <p:nvPr/>
        </p:nvSpPr>
        <p:spPr>
          <a:xfrm>
            <a:off x="251520" y="2370360"/>
            <a:ext cx="8568952" cy="4154984"/>
          </a:xfrm>
          <a:prstGeom prst="rect">
            <a:avLst/>
          </a:prstGeom>
          <a:solidFill>
            <a:schemeClr val="bg1"/>
          </a:solidFill>
          <a:ln w="38100">
            <a:solidFill>
              <a:schemeClr val="tx2"/>
            </a:solidFill>
          </a:ln>
        </p:spPr>
        <p:txBody>
          <a:bodyPr wrap="square">
            <a:spAutoFit/>
          </a:bodyPr>
          <a:lstStyle/>
          <a:p>
            <a:pPr algn="ctr">
              <a:defRPr/>
            </a:pPr>
            <a:r>
              <a:rPr lang="es-AR" sz="2400" dirty="0">
                <a:latin typeface="+mj-lt"/>
                <a:ea typeface="Tahoma" pitchFamily="34" charset="0"/>
                <a:cs typeface="Times New Roman" panose="02020603050405020304" pitchFamily="18" charset="0"/>
              </a:rPr>
              <a:t>Bajo la denominación de condena de futuro se regula una especial institución, cuyo objeto consiste en obtener una declaración de certeza positiva respecto del cumplimiento de una prestación futura y cierta, para acompañar a dicha declaración al momento que la obligación futura se haga exigible, la condena y ejecución judicial en caso de incumplimiento. La anticipación tiene como fin evitar que el actor se vea privado del bien por más tiempo que el contrato, frente a un demandado hostil y sin causa. Logrando la sentencia con anterioridad al vencimiento del plazo pactado, puede, llegado el mismo, proceder directamente al desalojo sin dispendio de tiempo. </a:t>
            </a:r>
          </a:p>
        </p:txBody>
      </p:sp>
    </p:spTree>
    <p:extLst>
      <p:ext uri="{BB962C8B-B14F-4D97-AF65-F5344CB8AC3E}">
        <p14:creationId xmlns:p14="http://schemas.microsoft.com/office/powerpoint/2010/main" val="16755956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548680"/>
            <a:ext cx="8229600" cy="648072"/>
          </a:xfrm>
          <a:solidFill>
            <a:schemeClr val="bg1"/>
          </a:solidFill>
          <a:ln w="38100">
            <a:solidFill>
              <a:schemeClr val="accent1"/>
            </a:solidFill>
          </a:ln>
        </p:spPr>
        <p:txBody>
          <a:bodyPr/>
          <a:lstStyle/>
          <a:p>
            <a:r>
              <a:rPr lang="es-AR" b="1" dirty="0" smtClean="0">
                <a:solidFill>
                  <a:schemeClr val="tx2"/>
                </a:solidFill>
              </a:rPr>
              <a:t>¿Cómo interpretar la acción declarativa?</a:t>
            </a:r>
            <a:endParaRPr lang="es-AR" b="1" dirty="0">
              <a:solidFill>
                <a:schemeClr val="tx2"/>
              </a:solidFill>
            </a:endParaRPr>
          </a:p>
        </p:txBody>
      </p:sp>
      <p:graphicFrame>
        <p:nvGraphicFramePr>
          <p:cNvPr id="3" name="2 Diagrama"/>
          <p:cNvGraphicFramePr/>
          <p:nvPr>
            <p:extLst>
              <p:ext uri="{D42A27DB-BD31-4B8C-83A1-F6EECF244321}">
                <p14:modId xmlns:p14="http://schemas.microsoft.com/office/powerpoint/2010/main" val="3703160579"/>
              </p:ext>
            </p:extLst>
          </p:nvPr>
        </p:nvGraphicFramePr>
        <p:xfrm>
          <a:off x="35496" y="1397000"/>
          <a:ext cx="9001000" cy="5200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95445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p:nvPr>
        </p:nvSpPr>
        <p:spPr>
          <a:xfrm>
            <a:off x="971600" y="4221088"/>
            <a:ext cx="7577814" cy="855737"/>
          </a:xfrm>
          <a:solidFill>
            <a:schemeClr val="bg1"/>
          </a:solidFill>
          <a:ln w="38100">
            <a:solidFill>
              <a:schemeClr val="accent1"/>
            </a:solidFill>
          </a:ln>
        </p:spPr>
        <p:txBody>
          <a:bodyPr/>
          <a:lstStyle/>
          <a:p>
            <a:pPr algn="ctr"/>
            <a:r>
              <a:rPr lang="es-AR" b="1" dirty="0" smtClean="0">
                <a:solidFill>
                  <a:schemeClr val="tx2"/>
                </a:solidFill>
              </a:rPr>
              <a:t>La acción de tutela preventiva</a:t>
            </a:r>
            <a:endParaRPr lang="es-AR" b="1" dirty="0">
              <a:solidFill>
                <a:schemeClr val="tx2"/>
              </a:solidFill>
            </a:endParaRPr>
          </a:p>
        </p:txBody>
      </p:sp>
    </p:spTree>
    <p:extLst>
      <p:ext uri="{BB962C8B-B14F-4D97-AF65-F5344CB8AC3E}">
        <p14:creationId xmlns:p14="http://schemas.microsoft.com/office/powerpoint/2010/main" val="25721846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p:nvPr>
        </p:nvSpPr>
        <p:spPr>
          <a:xfrm>
            <a:off x="827584" y="764704"/>
            <a:ext cx="7577814" cy="2871961"/>
          </a:xfrm>
          <a:solidFill>
            <a:schemeClr val="bg1"/>
          </a:solidFill>
        </p:spPr>
        <p:txBody>
          <a:bodyPr>
            <a:normAutofit/>
          </a:bodyPr>
          <a:lstStyle/>
          <a:p>
            <a:pPr algn="ctr"/>
            <a:r>
              <a:rPr lang="es-AR" dirty="0" smtClean="0"/>
              <a:t>“…</a:t>
            </a:r>
            <a:r>
              <a:rPr lang="es-AR" i="1" dirty="0" smtClean="0"/>
              <a:t>la </a:t>
            </a:r>
            <a:r>
              <a:rPr lang="es-AR" i="1" dirty="0"/>
              <a:t>justicia inflexible, es frecuentemente la injusticia más </a:t>
            </a:r>
            <a:r>
              <a:rPr lang="es-AR" i="1" dirty="0" smtClean="0"/>
              <a:t>grande</a:t>
            </a:r>
            <a:r>
              <a:rPr lang="es-AR" dirty="0" smtClean="0"/>
              <a:t>…"</a:t>
            </a:r>
            <a:br>
              <a:rPr lang="es-AR" dirty="0" smtClean="0"/>
            </a:br>
            <a:r>
              <a:rPr lang="es-AR" dirty="0"/>
              <a:t>Publio Terencio Africano</a:t>
            </a:r>
            <a:r>
              <a:rPr lang="es-AR" dirty="0" smtClean="0"/>
              <a:t> </a:t>
            </a:r>
            <a:endParaRPr lang="es-A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3861048"/>
            <a:ext cx="5760640"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0664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idx="1"/>
          </p:nvPr>
        </p:nvSpPr>
        <p:spPr>
          <a:xfrm>
            <a:off x="323528" y="1484784"/>
            <a:ext cx="5842992" cy="5040560"/>
          </a:xfrm>
          <a:solidFill>
            <a:schemeClr val="bg1"/>
          </a:solidFill>
          <a:ln w="38100">
            <a:solidFill>
              <a:schemeClr val="accent1"/>
            </a:solidFill>
          </a:ln>
        </p:spPr>
        <p:txBody>
          <a:bodyPr>
            <a:normAutofit lnSpcReduction="10000"/>
          </a:bodyPr>
          <a:lstStyle/>
          <a:p>
            <a:pPr algn="ctr"/>
            <a:r>
              <a:rPr lang="es-AR" b="1" dirty="0" smtClean="0">
                <a:solidFill>
                  <a:schemeClr val="accent1"/>
                </a:solidFill>
              </a:rPr>
              <a:t>II </a:t>
            </a:r>
            <a:r>
              <a:rPr lang="es-AR" b="1" dirty="0">
                <a:solidFill>
                  <a:schemeClr val="accent1"/>
                </a:solidFill>
              </a:rPr>
              <a:t>- ACCIÓN DE TUTELA PREVENTIVA</a:t>
            </a:r>
          </a:p>
          <a:p>
            <a:pPr algn="ctr"/>
            <a:r>
              <a:rPr lang="es-AR" dirty="0"/>
              <a:t>1.- Quien ostente un interés razonable en la prevención de un daño, estará legitimado para deducir la acción preventiva prevista por las normas de fondo, ofreciendo toda la prueba sobre la previsibilidad del daño, su continuación o agravamiento. Será competente el Juez del lugar en donde el daño pueda producirse</a:t>
            </a:r>
            <a:r>
              <a:rPr lang="es-AR" dirty="0" smtClean="0"/>
              <a:t>.</a:t>
            </a:r>
            <a:endParaRPr lang="es-AR" dirty="0"/>
          </a:p>
        </p:txBody>
      </p:sp>
      <p:sp>
        <p:nvSpPr>
          <p:cNvPr id="3" name="2 Título"/>
          <p:cNvSpPr>
            <a:spLocks noGrp="1"/>
          </p:cNvSpPr>
          <p:nvPr>
            <p:ph type="title"/>
          </p:nvPr>
        </p:nvSpPr>
        <p:spPr>
          <a:xfrm>
            <a:off x="457200" y="476672"/>
            <a:ext cx="6563072" cy="710952"/>
          </a:xfrm>
          <a:solidFill>
            <a:schemeClr val="bg1"/>
          </a:solidFill>
          <a:ln w="38100">
            <a:solidFill>
              <a:schemeClr val="accent1"/>
            </a:solidFill>
          </a:ln>
        </p:spPr>
        <p:txBody>
          <a:bodyPr/>
          <a:lstStyle/>
          <a:p>
            <a:r>
              <a:rPr lang="es-AR" b="1" dirty="0" smtClean="0">
                <a:solidFill>
                  <a:schemeClr val="tx2"/>
                </a:solidFill>
              </a:rPr>
              <a:t>La acción preventiva</a:t>
            </a:r>
            <a:endParaRPr lang="es-AR" b="1" dirty="0">
              <a:solidFill>
                <a:schemeClr val="tx2"/>
              </a:solidFill>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2132856"/>
            <a:ext cx="2448272"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70281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1752" y="427512"/>
            <a:ext cx="8686800" cy="841248"/>
          </a:xfrm>
          <a:solidFill>
            <a:schemeClr val="bg1"/>
          </a:solidFill>
          <a:ln w="38100">
            <a:solidFill>
              <a:schemeClr val="accent1"/>
            </a:solidFill>
          </a:ln>
        </p:spPr>
        <p:txBody>
          <a:bodyPr>
            <a:normAutofit fontScale="90000"/>
          </a:bodyPr>
          <a:lstStyle/>
          <a:p>
            <a:r>
              <a:rPr lang="es-AR" b="1" dirty="0" smtClean="0">
                <a:solidFill>
                  <a:schemeClr val="accent1"/>
                </a:solidFill>
                <a:effectLst>
                  <a:outerShdw blurRad="38100" dist="38100" dir="2700000" algn="tl">
                    <a:srgbClr val="000000">
                      <a:alpha val="43137"/>
                    </a:srgbClr>
                  </a:outerShdw>
                </a:effectLst>
                <a:cs typeface="Times New Roman" panose="02020603050405020304" pitchFamily="18" charset="0"/>
              </a:rPr>
              <a:t>La regulación en el Código Civil y Comercial</a:t>
            </a:r>
            <a:endParaRPr lang="es-AR" b="1" dirty="0">
              <a:solidFill>
                <a:schemeClr val="accent1"/>
              </a:solidFill>
              <a:effectLst>
                <a:outerShdw blurRad="38100" dist="38100" dir="2700000" algn="tl">
                  <a:srgbClr val="000000">
                    <a:alpha val="43137"/>
                  </a:srgbClr>
                </a:outerShdw>
              </a:effectLst>
              <a:cs typeface="Times New Roman" panose="02020603050405020304" pitchFamily="18" charset="0"/>
            </a:endParaRPr>
          </a:p>
        </p:txBody>
      </p:sp>
      <p:sp>
        <p:nvSpPr>
          <p:cNvPr id="6" name="5 CuadroTexto"/>
          <p:cNvSpPr txBox="1"/>
          <p:nvPr/>
        </p:nvSpPr>
        <p:spPr>
          <a:xfrm>
            <a:off x="3059832" y="1484784"/>
            <a:ext cx="5832648" cy="2893100"/>
          </a:xfrm>
          <a:prstGeom prst="rect">
            <a:avLst/>
          </a:prstGeom>
          <a:solidFill>
            <a:schemeClr val="bg1"/>
          </a:solidFill>
          <a:ln w="38100">
            <a:solidFill>
              <a:schemeClr val="tx2"/>
            </a:solidFill>
          </a:ln>
        </p:spPr>
        <p:txBody>
          <a:bodyPr wrap="square">
            <a:spAutoFit/>
          </a:bodyPr>
          <a:lstStyle/>
          <a:p>
            <a:pPr algn="ctr">
              <a:defRPr/>
            </a:pPr>
            <a:r>
              <a:rPr lang="es-AR" sz="2600" b="1" dirty="0" smtClean="0">
                <a:solidFill>
                  <a:srgbClr val="FF0000"/>
                </a:solidFill>
                <a:latin typeface="+mj-lt"/>
                <a:ea typeface="Tahoma" pitchFamily="34" charset="0"/>
                <a:cs typeface="Times New Roman" panose="02020603050405020304" pitchFamily="18" charset="0"/>
              </a:rPr>
              <a:t>ARTÍCULO 1711.- Acción preventiva</a:t>
            </a:r>
            <a:r>
              <a:rPr lang="es-AR" sz="2600" dirty="0" smtClean="0">
                <a:latin typeface="+mj-lt"/>
                <a:ea typeface="Tahoma" pitchFamily="34" charset="0"/>
                <a:cs typeface="Times New Roman" panose="02020603050405020304" pitchFamily="18" charset="0"/>
              </a:rPr>
              <a:t>. La acción preventiva procede cuando una acción u omisión </a:t>
            </a:r>
            <a:r>
              <a:rPr lang="es-AR" sz="2600" b="1" dirty="0" smtClean="0">
                <a:solidFill>
                  <a:srgbClr val="FF0000"/>
                </a:solidFill>
                <a:latin typeface="+mj-lt"/>
                <a:ea typeface="Tahoma" pitchFamily="34" charset="0"/>
                <a:cs typeface="Times New Roman" panose="02020603050405020304" pitchFamily="18" charset="0"/>
              </a:rPr>
              <a:t>antijurídica</a:t>
            </a:r>
            <a:r>
              <a:rPr lang="es-AR" sz="2600" dirty="0" smtClean="0">
                <a:latin typeface="+mj-lt"/>
                <a:ea typeface="Tahoma" pitchFamily="34" charset="0"/>
                <a:cs typeface="Times New Roman" panose="02020603050405020304" pitchFamily="18" charset="0"/>
              </a:rPr>
              <a:t> hace previsible la producción de un daño, su continuación o agravamiento. </a:t>
            </a:r>
            <a:r>
              <a:rPr lang="es-AR" sz="2600" b="1" dirty="0" smtClean="0">
                <a:solidFill>
                  <a:srgbClr val="FF0000"/>
                </a:solidFill>
                <a:latin typeface="+mj-lt"/>
                <a:ea typeface="Tahoma" pitchFamily="34" charset="0"/>
                <a:cs typeface="Times New Roman" panose="02020603050405020304" pitchFamily="18" charset="0"/>
              </a:rPr>
              <a:t>No es exigible la concurrencia de ningún factor de atribución</a:t>
            </a:r>
            <a:r>
              <a:rPr lang="es-AR" sz="2600" dirty="0" smtClean="0">
                <a:latin typeface="+mj-lt"/>
                <a:ea typeface="Tahoma" pitchFamily="34" charset="0"/>
                <a:cs typeface="Times New Roman" panose="02020603050405020304" pitchFamily="18" charset="0"/>
              </a:rPr>
              <a:t>. </a:t>
            </a:r>
          </a:p>
        </p:txBody>
      </p:sp>
      <p:pic>
        <p:nvPicPr>
          <p:cNvPr id="4099" name="Picture 3"/>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7750"/>
                    </a14:imgEffect>
                    <a14:imgEffect>
                      <a14:saturation sat="245000"/>
                    </a14:imgEffect>
                  </a14:imgLayer>
                </a14:imgProps>
              </a:ext>
              <a:ext uri="{28A0092B-C50C-407E-A947-70E740481C1C}">
                <a14:useLocalDpi xmlns:a14="http://schemas.microsoft.com/office/drawing/2010/main" val="0"/>
              </a:ext>
            </a:extLst>
          </a:blip>
          <a:srcRect/>
          <a:stretch>
            <a:fillRect/>
          </a:stretch>
        </p:blipFill>
        <p:spPr bwMode="auto">
          <a:xfrm>
            <a:off x="251520" y="1772816"/>
            <a:ext cx="2664296"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23528" y="4581128"/>
            <a:ext cx="8352928" cy="2092881"/>
          </a:xfrm>
          <a:prstGeom prst="rect">
            <a:avLst/>
          </a:prstGeom>
          <a:solidFill>
            <a:schemeClr val="bg1"/>
          </a:solidFill>
          <a:ln w="38100">
            <a:solidFill>
              <a:schemeClr val="tx2"/>
            </a:solidFill>
          </a:ln>
        </p:spPr>
        <p:txBody>
          <a:bodyPr wrap="square">
            <a:spAutoFit/>
          </a:bodyPr>
          <a:lstStyle/>
          <a:p>
            <a:pPr algn="ctr">
              <a:defRPr/>
            </a:pPr>
            <a:r>
              <a:rPr lang="es-AR" sz="2600" dirty="0" smtClean="0">
                <a:latin typeface="+mj-lt"/>
                <a:ea typeface="Tahoma" pitchFamily="34" charset="0"/>
                <a:cs typeface="Times New Roman" panose="02020603050405020304" pitchFamily="18" charset="0"/>
              </a:rPr>
              <a:t>Se trata de una </a:t>
            </a:r>
            <a:r>
              <a:rPr lang="es-AR" sz="2600" dirty="0">
                <a:latin typeface="+mj-lt"/>
                <a:ea typeface="Tahoma" pitchFamily="34" charset="0"/>
                <a:cs typeface="Times New Roman" panose="02020603050405020304" pitchFamily="18" charset="0"/>
              </a:rPr>
              <a:t>pretensión declarativa </a:t>
            </a:r>
            <a:r>
              <a:rPr lang="es-AR" sz="2600" dirty="0" smtClean="0">
                <a:latin typeface="+mj-lt"/>
                <a:ea typeface="Tahoma" pitchFamily="34" charset="0"/>
                <a:cs typeface="Times New Roman" panose="02020603050405020304" pitchFamily="18" charset="0"/>
              </a:rPr>
              <a:t>(que </a:t>
            </a:r>
            <a:r>
              <a:rPr lang="es-AR" sz="2600" dirty="0">
                <a:latin typeface="+mj-lt"/>
                <a:ea typeface="Tahoma" pitchFamily="34" charset="0"/>
                <a:cs typeface="Times New Roman" panose="02020603050405020304" pitchFamily="18" charset="0"/>
              </a:rPr>
              <a:t>persigue la determinación del derecho del caso) y, dentro de esta categoría, declarativa de condena </a:t>
            </a:r>
            <a:r>
              <a:rPr lang="es-AR" sz="2600" dirty="0" smtClean="0">
                <a:latin typeface="+mj-lt"/>
                <a:ea typeface="Tahoma" pitchFamily="34" charset="0"/>
                <a:cs typeface="Times New Roman" panose="02020603050405020304" pitchFamily="18" charset="0"/>
              </a:rPr>
              <a:t>(que </a:t>
            </a:r>
            <a:r>
              <a:rPr lang="es-AR" sz="2600" dirty="0">
                <a:latin typeface="+mj-lt"/>
                <a:ea typeface="Tahoma" pitchFamily="34" charset="0"/>
                <a:cs typeface="Times New Roman" panose="02020603050405020304" pitchFamily="18" charset="0"/>
              </a:rPr>
              <a:t>además de determinar el derecho del caso habrá de imponer una prestación de dar, hacer o no </a:t>
            </a:r>
            <a:r>
              <a:rPr lang="es-AR" sz="2600" dirty="0" smtClean="0">
                <a:latin typeface="+mj-lt"/>
                <a:ea typeface="Tahoma" pitchFamily="34" charset="0"/>
                <a:cs typeface="Times New Roman" panose="02020603050405020304" pitchFamily="18" charset="0"/>
              </a:rPr>
              <a:t>hacer). </a:t>
            </a:r>
          </a:p>
        </p:txBody>
      </p:sp>
    </p:spTree>
    <p:extLst>
      <p:ext uri="{BB962C8B-B14F-4D97-AF65-F5344CB8AC3E}">
        <p14:creationId xmlns:p14="http://schemas.microsoft.com/office/powerpoint/2010/main" val="8985004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692696"/>
            <a:ext cx="9036496" cy="1224136"/>
          </a:xfrm>
          <a:solidFill>
            <a:schemeClr val="tx2">
              <a:lumMod val="20000"/>
              <a:lumOff val="80000"/>
            </a:schemeClr>
          </a:solidFill>
        </p:spPr>
        <p:txBody>
          <a:bodyPr>
            <a:noAutofit/>
          </a:bodyPr>
          <a:lstStyle/>
          <a:p>
            <a:pPr algn="ctr"/>
            <a:r>
              <a:rPr lang="es-AR" b="1" dirty="0" smtClean="0">
                <a:effectLst>
                  <a:outerShdw blurRad="38100" dist="38100" dir="2700000" algn="tl">
                    <a:srgbClr val="000000">
                      <a:alpha val="43137"/>
                    </a:srgbClr>
                  </a:outerShdw>
                </a:effectLst>
                <a:cs typeface="Times New Roman" panose="02020603050405020304" pitchFamily="18" charset="0"/>
              </a:rPr>
              <a:t>Ensayando una delimitación de acción preventiva…</a:t>
            </a:r>
            <a:endParaRPr lang="es-AR" b="1" dirty="0">
              <a:effectLst>
                <a:outerShdw blurRad="38100" dist="38100" dir="2700000" algn="tl">
                  <a:srgbClr val="000000">
                    <a:alpha val="43137"/>
                  </a:srgbClr>
                </a:outerShdw>
              </a:effectLst>
              <a:cs typeface="Times New Roman" panose="02020603050405020304" pitchFamily="18" charset="0"/>
            </a:endParaRPr>
          </a:p>
        </p:txBody>
      </p:sp>
      <p:sp>
        <p:nvSpPr>
          <p:cNvPr id="5" name="4 CuadroTexto"/>
          <p:cNvSpPr txBox="1"/>
          <p:nvPr/>
        </p:nvSpPr>
        <p:spPr>
          <a:xfrm>
            <a:off x="107504" y="2057067"/>
            <a:ext cx="8928992" cy="4324261"/>
          </a:xfrm>
          <a:prstGeom prst="rect">
            <a:avLst/>
          </a:prstGeom>
          <a:solidFill>
            <a:schemeClr val="bg1"/>
          </a:solidFill>
          <a:ln w="28575">
            <a:solidFill>
              <a:schemeClr val="accent1"/>
            </a:solidFill>
          </a:ln>
        </p:spPr>
        <p:txBody>
          <a:bodyPr wrap="square">
            <a:spAutoFit/>
          </a:bodyPr>
          <a:lstStyle/>
          <a:p>
            <a:pPr algn="ctr">
              <a:defRPr/>
            </a:pPr>
            <a:r>
              <a:rPr lang="es-AR" sz="2500" dirty="0" smtClean="0">
                <a:latin typeface="+mj-lt"/>
                <a:ea typeface="Tahoma" pitchFamily="34" charset="0"/>
                <a:cs typeface="Times New Roman" panose="02020603050405020304" pitchFamily="18" charset="0"/>
              </a:rPr>
              <a:t>La </a:t>
            </a:r>
            <a:r>
              <a:rPr lang="es-AR" sz="2500" dirty="0">
                <a:latin typeface="+mj-lt"/>
                <a:ea typeface="Tahoma" pitchFamily="34" charset="0"/>
                <a:cs typeface="Times New Roman" panose="02020603050405020304" pitchFamily="18" charset="0"/>
              </a:rPr>
              <a:t>acción preventiva (que también puede ser colectiva) tiene por destinatario a quien está en condiciones de evitar la producción, repetición, persistencia o agravamiento de un daño posible según el orden normal y corriente de las cosas; debiendo prosperar en la medida que el accionante posea un interés razonable. Excepcionalmente puede hacerse valer contra quien no ha generado la amenaza de </a:t>
            </a:r>
            <a:r>
              <a:rPr lang="es-AR" sz="2500" dirty="0" smtClean="0">
                <a:latin typeface="+mj-lt"/>
                <a:ea typeface="Tahoma" pitchFamily="34" charset="0"/>
                <a:cs typeface="Times New Roman" panose="02020603050405020304" pitchFamily="18" charset="0"/>
              </a:rPr>
              <a:t>daño, </a:t>
            </a:r>
            <a:r>
              <a:rPr lang="es-AR" sz="2500" dirty="0">
                <a:latin typeface="+mj-lt"/>
                <a:ea typeface="Tahoma" pitchFamily="34" charset="0"/>
                <a:cs typeface="Times New Roman" panose="02020603050405020304" pitchFamily="18" charset="0"/>
              </a:rPr>
              <a:t>pero que se encuentra emplazado de modo tal que puede contribuir a evitar el daño o a morigerarlo. Reclama, eso sí, la existencia de una conducta antijurídica unida causalmente al daño </a:t>
            </a:r>
            <a:r>
              <a:rPr lang="es-AR" sz="2500" dirty="0" smtClean="0">
                <a:latin typeface="+mj-lt"/>
                <a:ea typeface="Tahoma" pitchFamily="34" charset="0"/>
                <a:cs typeface="Times New Roman" panose="02020603050405020304" pitchFamily="18" charset="0"/>
              </a:rPr>
              <a:t>posible… (</a:t>
            </a:r>
            <a:r>
              <a:rPr lang="es-AR" sz="2500" dirty="0">
                <a:latin typeface="+mj-lt"/>
                <a:ea typeface="Tahoma" pitchFamily="34" charset="0"/>
                <a:cs typeface="Times New Roman" panose="02020603050405020304" pitchFamily="18" charset="0"/>
              </a:rPr>
              <a:t>PEYRANO</a:t>
            </a:r>
            <a:r>
              <a:rPr lang="es-AR" sz="2500" dirty="0" smtClean="0">
                <a:latin typeface="+mj-lt"/>
                <a:ea typeface="Tahoma" pitchFamily="34" charset="0"/>
                <a:cs typeface="Times New Roman" panose="02020603050405020304" pitchFamily="18" charset="0"/>
              </a:rPr>
              <a:t>, </a:t>
            </a:r>
            <a:r>
              <a:rPr lang="es-AR" sz="2500" dirty="0">
                <a:latin typeface="+mj-lt"/>
                <a:ea typeface="Tahoma" pitchFamily="34" charset="0"/>
                <a:cs typeface="Times New Roman" panose="02020603050405020304" pitchFamily="18" charset="0"/>
              </a:rPr>
              <a:t>Jorge W</a:t>
            </a:r>
            <a:r>
              <a:rPr lang="es-AR" sz="2500" dirty="0" smtClean="0">
                <a:latin typeface="+mj-lt"/>
                <a:ea typeface="Tahoma" pitchFamily="34" charset="0"/>
                <a:cs typeface="Times New Roman" panose="02020603050405020304" pitchFamily="18" charset="0"/>
              </a:rPr>
              <a:t>., “Más </a:t>
            </a:r>
            <a:r>
              <a:rPr lang="es-AR" sz="2500" dirty="0">
                <a:latin typeface="+mj-lt"/>
                <a:ea typeface="Tahoma" pitchFamily="34" charset="0"/>
                <a:cs typeface="Times New Roman" panose="02020603050405020304" pitchFamily="18" charset="0"/>
              </a:rPr>
              <a:t>sobre la acción </a:t>
            </a:r>
            <a:r>
              <a:rPr lang="es-AR" sz="2500" dirty="0" smtClean="0">
                <a:latin typeface="+mj-lt"/>
                <a:ea typeface="Tahoma" pitchFamily="34" charset="0"/>
                <a:cs typeface="Times New Roman" panose="02020603050405020304" pitchFamily="18" charset="0"/>
              </a:rPr>
              <a:t>preventiva”, LA LEY 2016 – A, 1221)</a:t>
            </a:r>
          </a:p>
        </p:txBody>
      </p:sp>
    </p:spTree>
    <p:extLst>
      <p:ext uri="{BB962C8B-B14F-4D97-AF65-F5344CB8AC3E}">
        <p14:creationId xmlns:p14="http://schemas.microsoft.com/office/powerpoint/2010/main" val="5131720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4" y="404664"/>
            <a:ext cx="8842248" cy="841248"/>
          </a:xfrm>
          <a:solidFill>
            <a:schemeClr val="bg1"/>
          </a:solidFill>
          <a:ln w="38100">
            <a:solidFill>
              <a:schemeClr val="accent1"/>
            </a:solidFill>
          </a:ln>
        </p:spPr>
        <p:txBody>
          <a:bodyPr>
            <a:normAutofit/>
          </a:bodyPr>
          <a:lstStyle/>
          <a:p>
            <a:r>
              <a:rPr lang="es-AR" b="1" dirty="0" smtClean="0">
                <a:solidFill>
                  <a:schemeClr val="accent1"/>
                </a:solidFill>
                <a:effectLst>
                  <a:outerShdw blurRad="38100" dist="38100" dir="2700000" algn="tl">
                    <a:srgbClr val="000000">
                      <a:alpha val="43137"/>
                    </a:srgbClr>
                  </a:outerShdw>
                </a:effectLst>
                <a:cs typeface="Times New Roman" panose="02020603050405020304" pitchFamily="18" charset="0"/>
              </a:rPr>
              <a:t>La legitimación y la acción preventiva…</a:t>
            </a:r>
            <a:endParaRPr lang="es-AR" b="1" dirty="0">
              <a:solidFill>
                <a:schemeClr val="accent1"/>
              </a:solidFill>
              <a:effectLst>
                <a:outerShdw blurRad="38100" dist="38100" dir="2700000" algn="tl">
                  <a:srgbClr val="000000">
                    <a:alpha val="43137"/>
                  </a:srgbClr>
                </a:outerShdw>
              </a:effectLst>
              <a:cs typeface="Times New Roman" panose="02020603050405020304" pitchFamily="18" charset="0"/>
            </a:endParaRPr>
          </a:p>
        </p:txBody>
      </p:sp>
      <p:sp>
        <p:nvSpPr>
          <p:cNvPr id="4" name="3 CuadroTexto"/>
          <p:cNvSpPr txBox="1"/>
          <p:nvPr/>
        </p:nvSpPr>
        <p:spPr>
          <a:xfrm>
            <a:off x="3131840" y="1484784"/>
            <a:ext cx="5686890" cy="1815882"/>
          </a:xfrm>
          <a:prstGeom prst="rect">
            <a:avLst/>
          </a:prstGeom>
          <a:solidFill>
            <a:schemeClr val="bg1"/>
          </a:solidFill>
          <a:ln w="28575">
            <a:solidFill>
              <a:schemeClr val="accent1"/>
            </a:solidFill>
          </a:ln>
        </p:spPr>
        <p:txBody>
          <a:bodyPr wrap="square">
            <a:spAutoFit/>
          </a:bodyPr>
          <a:lstStyle/>
          <a:p>
            <a:pPr algn="ctr">
              <a:defRPr/>
            </a:pPr>
            <a:r>
              <a:rPr lang="es-AR" sz="2800" b="1" dirty="0" smtClean="0">
                <a:solidFill>
                  <a:schemeClr val="accent1"/>
                </a:solidFill>
                <a:latin typeface="+mj-lt"/>
                <a:ea typeface="Tahoma" pitchFamily="34" charset="0"/>
                <a:cs typeface="Times New Roman" panose="02020603050405020304" pitchFamily="18" charset="0"/>
              </a:rPr>
              <a:t>ARTÍCULO 1712.- Legitimación</a:t>
            </a:r>
            <a:r>
              <a:rPr lang="es-AR" sz="2800" dirty="0" smtClean="0">
                <a:solidFill>
                  <a:schemeClr val="accent1"/>
                </a:solidFill>
                <a:latin typeface="+mj-lt"/>
                <a:ea typeface="Tahoma" pitchFamily="34" charset="0"/>
                <a:cs typeface="Times New Roman" panose="02020603050405020304" pitchFamily="18" charset="0"/>
              </a:rPr>
              <a:t>. </a:t>
            </a:r>
            <a:r>
              <a:rPr lang="es-AR" sz="2800" dirty="0" smtClean="0">
                <a:latin typeface="+mj-lt"/>
                <a:ea typeface="Tahoma" pitchFamily="34" charset="0"/>
                <a:cs typeface="Times New Roman" panose="02020603050405020304" pitchFamily="18" charset="0"/>
              </a:rPr>
              <a:t>Están legitimados para reclamar quienes acreditan un interés razonable en la prevención del daño. </a:t>
            </a:r>
          </a:p>
        </p:txBody>
      </p:sp>
      <p:sp>
        <p:nvSpPr>
          <p:cNvPr id="7" name="6 CuadroTexto"/>
          <p:cNvSpPr txBox="1"/>
          <p:nvPr/>
        </p:nvSpPr>
        <p:spPr>
          <a:xfrm>
            <a:off x="323528" y="3501008"/>
            <a:ext cx="8568952" cy="2092881"/>
          </a:xfrm>
          <a:prstGeom prst="rect">
            <a:avLst/>
          </a:prstGeom>
          <a:solidFill>
            <a:schemeClr val="bg1"/>
          </a:solidFill>
          <a:ln w="38100">
            <a:solidFill>
              <a:schemeClr val="tx2"/>
            </a:solidFill>
          </a:ln>
        </p:spPr>
        <p:txBody>
          <a:bodyPr wrap="square">
            <a:spAutoFit/>
          </a:bodyPr>
          <a:lstStyle/>
          <a:p>
            <a:pPr algn="ctr">
              <a:defRPr/>
            </a:pPr>
            <a:r>
              <a:rPr lang="es-AR" sz="2600" dirty="0" smtClean="0">
                <a:latin typeface="+mj-lt"/>
                <a:ea typeface="Tahoma" pitchFamily="34" charset="0"/>
                <a:cs typeface="Times New Roman" panose="02020603050405020304" pitchFamily="18" charset="0"/>
              </a:rPr>
              <a:t>La legitimación es aquel requisito en cuya virtud debe mediar una coincidencia entre las personas que efectivamente actúan en el proceso y las personas a las cuales la ley habilita especialmente para pretender y para contradecir respecto de la materia sobre la cual el proceso versa. (Palacio)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10634"/>
            <a:ext cx="2628900" cy="194635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2 Llamada rectangular redondeada"/>
          <p:cNvSpPr/>
          <p:nvPr/>
        </p:nvSpPr>
        <p:spPr>
          <a:xfrm>
            <a:off x="251520" y="5805264"/>
            <a:ext cx="8567210" cy="936104"/>
          </a:xfrm>
          <a:prstGeom prst="wedgeRoundRectCallout">
            <a:avLst>
              <a:gd name="adj1" fmla="val -43514"/>
              <a:gd name="adj2" fmla="val -8295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smtClean="0">
                <a:latin typeface="+mj-lt"/>
              </a:rPr>
              <a:t>ARAZI, </a:t>
            </a:r>
            <a:r>
              <a:rPr lang="es-AR" dirty="0" err="1" smtClean="0">
                <a:latin typeface="+mj-lt"/>
              </a:rPr>
              <a:t>Roland</a:t>
            </a:r>
            <a:r>
              <a:rPr lang="es-AR" dirty="0" smtClean="0">
                <a:latin typeface="+mj-lt"/>
              </a:rPr>
              <a:t>, “La legitimación en la acción preventiva”, en Revista de Derecho Procesal, “Capacidad, representación y legitimación”, Santa Fe, </a:t>
            </a:r>
            <a:r>
              <a:rPr lang="es-AR" dirty="0" err="1" smtClean="0">
                <a:latin typeface="+mj-lt"/>
              </a:rPr>
              <a:t>Rubinzal</a:t>
            </a:r>
            <a:r>
              <a:rPr lang="es-AR" dirty="0" smtClean="0">
                <a:latin typeface="+mj-lt"/>
              </a:rPr>
              <a:t> </a:t>
            </a:r>
            <a:r>
              <a:rPr lang="es-AR" dirty="0" err="1" smtClean="0">
                <a:latin typeface="+mj-lt"/>
              </a:rPr>
              <a:t>Culzconi</a:t>
            </a:r>
            <a:r>
              <a:rPr lang="es-AR" dirty="0" smtClean="0">
                <a:latin typeface="+mj-lt"/>
              </a:rPr>
              <a:t>, 2,016 – 1, pág. 301 y </a:t>
            </a:r>
            <a:r>
              <a:rPr lang="es-AR" dirty="0" err="1" smtClean="0">
                <a:latin typeface="+mj-lt"/>
              </a:rPr>
              <a:t>sgtes</a:t>
            </a:r>
            <a:r>
              <a:rPr lang="es-AR" dirty="0" smtClean="0">
                <a:latin typeface="+mj-lt"/>
              </a:rPr>
              <a:t>.</a:t>
            </a:r>
            <a:endParaRPr lang="es-AR" dirty="0">
              <a:latin typeface="+mj-lt"/>
            </a:endParaRPr>
          </a:p>
        </p:txBody>
      </p:sp>
    </p:spTree>
    <p:extLst>
      <p:ext uri="{BB962C8B-B14F-4D97-AF65-F5344CB8AC3E}">
        <p14:creationId xmlns:p14="http://schemas.microsoft.com/office/powerpoint/2010/main" val="34936126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3975" y="764704"/>
            <a:ext cx="8821767" cy="1224136"/>
          </a:xfrm>
          <a:solidFill>
            <a:schemeClr val="bg1"/>
          </a:solidFill>
          <a:ln w="57150">
            <a:solidFill>
              <a:schemeClr val="accent1"/>
            </a:solidFill>
          </a:ln>
        </p:spPr>
        <p:txBody>
          <a:bodyPr/>
          <a:lstStyle/>
          <a:p>
            <a:r>
              <a:rPr lang="es-AR" sz="360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tx2"/>
                </a:solidFill>
                <a:effectLst>
                  <a:outerShdw blurRad="41275" dist="12700" dir="12000000" algn="tl" rotWithShape="0">
                    <a:srgbClr val="000000">
                      <a:alpha val="40000"/>
                    </a:srgbClr>
                  </a:outerShdw>
                </a:effectLst>
                <a:cs typeface="Times New Roman" panose="02020603050405020304" pitchFamily="18" charset="0"/>
              </a:rPr>
              <a:t>Los presupuestos de la acción preventiva en el Código Civil y Comercial…</a:t>
            </a:r>
            <a:endParaRPr lang="es-AR" sz="360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tx2"/>
              </a:solidFill>
              <a:effectLst>
                <a:outerShdw blurRad="41275" dist="12700" dir="12000000" algn="tl" rotWithShape="0">
                  <a:srgbClr val="000000">
                    <a:alpha val="40000"/>
                  </a:srgbClr>
                </a:outerShdw>
              </a:effectLst>
              <a:cs typeface="Times New Roman" panose="02020603050405020304" pitchFamily="18" charset="0"/>
            </a:endParaRPr>
          </a:p>
        </p:txBody>
      </p:sp>
      <p:graphicFrame>
        <p:nvGraphicFramePr>
          <p:cNvPr id="5" name="4 Diagrama"/>
          <p:cNvGraphicFramePr/>
          <p:nvPr>
            <p:extLst>
              <p:ext uri="{D42A27DB-BD31-4B8C-83A1-F6EECF244321}">
                <p14:modId xmlns:p14="http://schemas.microsoft.com/office/powerpoint/2010/main" val="1309037352"/>
              </p:ext>
            </p:extLst>
          </p:nvPr>
        </p:nvGraphicFramePr>
        <p:xfrm>
          <a:off x="323528" y="2348880"/>
          <a:ext cx="6480720" cy="3456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ctángulo"/>
          <p:cNvSpPr/>
          <p:nvPr/>
        </p:nvSpPr>
        <p:spPr>
          <a:xfrm rot="21437514">
            <a:off x="625082" y="5703397"/>
            <a:ext cx="8336962" cy="769441"/>
          </a:xfrm>
          <a:prstGeom prst="rect">
            <a:avLst/>
          </a:prstGeom>
          <a:solidFill>
            <a:srgbClr val="0070C0"/>
          </a:solidFill>
          <a:ln>
            <a:solidFill>
              <a:schemeClr val="accent1"/>
            </a:solidFill>
          </a:ln>
        </p:spPr>
        <p:txBody>
          <a:bodyPr wrap="none" lIns="91440" tIns="45720" rIns="91440" bIns="45720">
            <a:spAutoFit/>
          </a:bodyPr>
          <a:lstStyle/>
          <a:p>
            <a:pPr algn="ctr"/>
            <a:r>
              <a:rPr lang="es-ES" sz="4400" b="1" cap="none" spc="0" dirty="0" smtClean="0">
                <a:ln w="10541" cmpd="sng">
                  <a:solidFill>
                    <a:srgbClr val="7D7D7D">
                      <a:tint val="100000"/>
                      <a:shade val="100000"/>
                      <a:satMod val="110000"/>
                    </a:srgbClr>
                  </a:solidFill>
                  <a:prstDash val="solid"/>
                </a:ln>
                <a:solidFill>
                  <a:schemeClr val="bg1"/>
                </a:solidFill>
                <a:effectLst/>
                <a:latin typeface="+mj-lt"/>
                <a:cs typeface="Times New Roman" panose="02020603050405020304" pitchFamily="18" charset="0"/>
              </a:rPr>
              <a:t>No se exige factor de atribución…</a:t>
            </a:r>
            <a:endParaRPr lang="es-ES" sz="4400" b="1" cap="none" spc="0" dirty="0">
              <a:ln w="10541" cmpd="sng">
                <a:solidFill>
                  <a:srgbClr val="7D7D7D">
                    <a:tint val="100000"/>
                    <a:shade val="100000"/>
                    <a:satMod val="110000"/>
                  </a:srgbClr>
                </a:solidFill>
                <a:prstDash val="solid"/>
              </a:ln>
              <a:solidFill>
                <a:schemeClr val="bg1"/>
              </a:solidFill>
              <a:effectLst/>
              <a:latin typeface="+mj-lt"/>
              <a:cs typeface="Times New Roman" panose="02020603050405020304" pitchFamily="18" charset="0"/>
            </a:endParaRPr>
          </a:p>
        </p:txBody>
      </p:sp>
      <p:pic>
        <p:nvPicPr>
          <p:cNvPr id="921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86443" y="2564904"/>
            <a:ext cx="2019300"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6110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404664"/>
            <a:ext cx="9144000" cy="1800200"/>
          </a:xfrm>
          <a:solidFill>
            <a:schemeClr val="bg1"/>
          </a:solidFill>
          <a:ln w="38100">
            <a:solidFill>
              <a:schemeClr val="accent1"/>
            </a:solidFill>
          </a:ln>
        </p:spPr>
        <p:txBody>
          <a:bodyPr>
            <a:normAutofit/>
          </a:bodyPr>
          <a:lstStyle/>
          <a:p>
            <a:pPr algn="ctr"/>
            <a:r>
              <a:rPr lang="es-AR" sz="2800" b="1" dirty="0" smtClean="0">
                <a:solidFill>
                  <a:schemeClr val="accent1"/>
                </a:solidFill>
                <a:effectLst>
                  <a:outerShdw blurRad="38100" dist="38100" dir="2700000" algn="tl">
                    <a:srgbClr val="000000">
                      <a:alpha val="43137"/>
                    </a:srgbClr>
                  </a:outerShdw>
                </a:effectLst>
                <a:cs typeface="Times New Roman" panose="02020603050405020304" pitchFamily="18" charset="0"/>
              </a:rPr>
              <a:t>Conclusiones de las </a:t>
            </a:r>
            <a:r>
              <a:rPr lang="es-AR" sz="2800" b="1" dirty="0">
                <a:solidFill>
                  <a:schemeClr val="accent1"/>
                </a:solidFill>
                <a:effectLst>
                  <a:outerShdw blurRad="38100" dist="38100" dir="2700000" algn="tl">
                    <a:srgbClr val="000000">
                      <a:alpha val="43137"/>
                    </a:srgbClr>
                  </a:outerShdw>
                </a:effectLst>
                <a:cs typeface="Times New Roman" panose="02020603050405020304" pitchFamily="18" charset="0"/>
              </a:rPr>
              <a:t>III Jornadas Marplatenses de Responsabilidad Civil y </a:t>
            </a:r>
            <a:r>
              <a:rPr lang="es-AR" sz="2800" b="1" dirty="0" smtClean="0">
                <a:solidFill>
                  <a:schemeClr val="accent1"/>
                </a:solidFill>
                <a:effectLst>
                  <a:outerShdw blurRad="38100" dist="38100" dir="2700000" algn="tl">
                    <a:srgbClr val="000000">
                      <a:alpha val="43137"/>
                    </a:srgbClr>
                  </a:outerShdw>
                </a:effectLst>
                <a:cs typeface="Times New Roman" panose="02020603050405020304" pitchFamily="18" charset="0"/>
              </a:rPr>
              <a:t>Seguros, realizadas en Mar del Plata, 25/27 </a:t>
            </a:r>
            <a:r>
              <a:rPr lang="es-AR" sz="2800" b="1" dirty="0">
                <a:solidFill>
                  <a:schemeClr val="accent1"/>
                </a:solidFill>
                <a:effectLst>
                  <a:outerShdw blurRad="38100" dist="38100" dir="2700000" algn="tl">
                    <a:srgbClr val="000000">
                      <a:alpha val="43137"/>
                    </a:srgbClr>
                  </a:outerShdw>
                </a:effectLst>
                <a:cs typeface="Times New Roman" panose="02020603050405020304" pitchFamily="18" charset="0"/>
              </a:rPr>
              <a:t>de octubre de 2.012.</a:t>
            </a:r>
            <a:br>
              <a:rPr lang="es-AR" sz="2800" b="1" dirty="0">
                <a:solidFill>
                  <a:schemeClr val="accent1"/>
                </a:solidFill>
                <a:effectLst>
                  <a:outerShdw blurRad="38100" dist="38100" dir="2700000" algn="tl">
                    <a:srgbClr val="000000">
                      <a:alpha val="43137"/>
                    </a:srgbClr>
                  </a:outerShdw>
                </a:effectLst>
                <a:cs typeface="Times New Roman" panose="02020603050405020304" pitchFamily="18" charset="0"/>
              </a:rPr>
            </a:br>
            <a:r>
              <a:rPr lang="es-AR" sz="2800" b="1" dirty="0">
                <a:solidFill>
                  <a:schemeClr val="accent1"/>
                </a:solidFill>
                <a:effectLst>
                  <a:outerShdw blurRad="38100" dist="38100" dir="2700000" algn="tl">
                    <a:srgbClr val="000000">
                      <a:alpha val="43137"/>
                    </a:srgbClr>
                  </a:outerShdw>
                </a:effectLst>
                <a:cs typeface="Times New Roman" panose="02020603050405020304" pitchFamily="18" charset="0"/>
              </a:rPr>
              <a:t>Comisión </a:t>
            </a:r>
            <a:r>
              <a:rPr lang="es-AR" sz="2800" b="1" dirty="0" smtClean="0">
                <a:solidFill>
                  <a:schemeClr val="accent1"/>
                </a:solidFill>
                <a:effectLst>
                  <a:outerShdw blurRad="38100" dist="38100" dir="2700000" algn="tl">
                    <a:srgbClr val="000000">
                      <a:alpha val="43137"/>
                    </a:srgbClr>
                  </a:outerShdw>
                </a:effectLst>
                <a:cs typeface="Times New Roman" panose="02020603050405020304" pitchFamily="18" charset="0"/>
              </a:rPr>
              <a:t>1, “Las </a:t>
            </a:r>
            <a:r>
              <a:rPr lang="es-AR" sz="2800" b="1" dirty="0">
                <a:solidFill>
                  <a:schemeClr val="accent1"/>
                </a:solidFill>
                <a:effectLst>
                  <a:outerShdw blurRad="38100" dist="38100" dir="2700000" algn="tl">
                    <a:srgbClr val="000000">
                      <a:alpha val="43137"/>
                    </a:srgbClr>
                  </a:outerShdw>
                </a:effectLst>
                <a:cs typeface="Times New Roman" panose="02020603050405020304" pitchFamily="18" charset="0"/>
              </a:rPr>
              <a:t>funciones de la </a:t>
            </a:r>
            <a:r>
              <a:rPr lang="es-AR" sz="2800" b="1" dirty="0" smtClean="0">
                <a:solidFill>
                  <a:schemeClr val="accent1"/>
                </a:solidFill>
                <a:effectLst>
                  <a:outerShdw blurRad="38100" dist="38100" dir="2700000" algn="tl">
                    <a:srgbClr val="000000">
                      <a:alpha val="43137"/>
                    </a:srgbClr>
                  </a:outerShdw>
                </a:effectLst>
                <a:cs typeface="Times New Roman" panose="02020603050405020304" pitchFamily="18" charset="0"/>
              </a:rPr>
              <a:t>Responsabilidad”. </a:t>
            </a:r>
            <a:endParaRPr lang="es-AR" sz="2800" b="1" dirty="0">
              <a:solidFill>
                <a:schemeClr val="accent1"/>
              </a:solidFill>
              <a:effectLst>
                <a:outerShdw blurRad="38100" dist="38100" dir="2700000" algn="tl">
                  <a:srgbClr val="000000">
                    <a:alpha val="43137"/>
                  </a:srgbClr>
                </a:outerShdw>
              </a:effectLst>
              <a:cs typeface="Times New Roman" panose="02020603050405020304" pitchFamily="18" charset="0"/>
            </a:endParaRPr>
          </a:p>
        </p:txBody>
      </p:sp>
      <p:sp>
        <p:nvSpPr>
          <p:cNvPr id="6" name="5 CuadroTexto"/>
          <p:cNvSpPr txBox="1"/>
          <p:nvPr/>
        </p:nvSpPr>
        <p:spPr>
          <a:xfrm>
            <a:off x="179512" y="2348880"/>
            <a:ext cx="8784976" cy="4401205"/>
          </a:xfrm>
          <a:prstGeom prst="rect">
            <a:avLst/>
          </a:prstGeom>
          <a:solidFill>
            <a:schemeClr val="bg1"/>
          </a:solidFill>
          <a:ln w="38100">
            <a:solidFill>
              <a:schemeClr val="tx2"/>
            </a:solidFill>
          </a:ln>
        </p:spPr>
        <p:txBody>
          <a:bodyPr wrap="square">
            <a:spAutoFit/>
          </a:bodyPr>
          <a:lstStyle/>
          <a:p>
            <a:pPr algn="ctr">
              <a:defRPr/>
            </a:pPr>
            <a:r>
              <a:rPr lang="es-AR" sz="2800" dirty="0">
                <a:latin typeface="+mj-lt"/>
                <a:ea typeface="Tahoma" pitchFamily="34" charset="0"/>
                <a:cs typeface="Times New Roman" panose="02020603050405020304" pitchFamily="18" charset="0"/>
              </a:rPr>
              <a:t>Constituye una acción de prevención específica sustancial que persigue evitar la producción, continuación o agravamiento de un daño, en forma provisoria o definitiva, principal o accesoria. </a:t>
            </a:r>
            <a:r>
              <a:rPr lang="es-AR" sz="2800" b="1" dirty="0">
                <a:solidFill>
                  <a:srgbClr val="FF0000"/>
                </a:solidFill>
                <a:latin typeface="+mj-lt"/>
                <a:ea typeface="Tahoma" pitchFamily="34" charset="0"/>
                <a:cs typeface="Times New Roman" panose="02020603050405020304" pitchFamily="18" charset="0"/>
              </a:rPr>
              <a:t>Será operativa a través de las herramientas procesales disponibles que resulten más adecuadas</a:t>
            </a:r>
            <a:r>
              <a:rPr lang="es-AR" sz="2800" dirty="0">
                <a:latin typeface="+mj-lt"/>
                <a:ea typeface="Tahoma" pitchFamily="34" charset="0"/>
                <a:cs typeface="Times New Roman" panose="02020603050405020304" pitchFamily="18" charset="0"/>
              </a:rPr>
              <a:t>. Entre ellas: acción de amparo, medidas cautelares en su rol preventivo y las llamadas medidas </a:t>
            </a:r>
            <a:r>
              <a:rPr lang="es-AR" sz="2800" dirty="0" err="1">
                <a:latin typeface="+mj-lt"/>
                <a:ea typeface="Tahoma" pitchFamily="34" charset="0"/>
                <a:cs typeface="Times New Roman" panose="02020603050405020304" pitchFamily="18" charset="0"/>
              </a:rPr>
              <a:t>autosatisfactivas</a:t>
            </a:r>
            <a:r>
              <a:rPr lang="es-AR" sz="2800" dirty="0">
                <a:latin typeface="+mj-lt"/>
                <a:ea typeface="Tahoma" pitchFamily="34" charset="0"/>
                <a:cs typeface="Times New Roman" panose="02020603050405020304" pitchFamily="18" charset="0"/>
              </a:rPr>
              <a:t> y de tutela anticipatoria. </a:t>
            </a:r>
            <a:r>
              <a:rPr lang="es-AR" sz="2800" b="1" dirty="0">
                <a:solidFill>
                  <a:srgbClr val="FF0000"/>
                </a:solidFill>
                <a:latin typeface="+mj-lt"/>
                <a:ea typeface="Tahoma" pitchFamily="34" charset="0"/>
                <a:cs typeface="Times New Roman" panose="02020603050405020304" pitchFamily="18" charset="0"/>
              </a:rPr>
              <a:t>Ello sin perjuicio de la legislación procesal provincial que se dicte al efecto.</a:t>
            </a:r>
          </a:p>
        </p:txBody>
      </p:sp>
    </p:spTree>
    <p:extLst>
      <p:ext uri="{BB962C8B-B14F-4D97-AF65-F5344CB8AC3E}">
        <p14:creationId xmlns:p14="http://schemas.microsoft.com/office/powerpoint/2010/main" val="21641893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idx="1"/>
          </p:nvPr>
        </p:nvSpPr>
        <p:spPr>
          <a:xfrm>
            <a:off x="251520" y="1600200"/>
            <a:ext cx="8712968" cy="4853136"/>
          </a:xfrm>
          <a:solidFill>
            <a:schemeClr val="bg1"/>
          </a:solidFill>
          <a:ln w="38100">
            <a:solidFill>
              <a:schemeClr val="accent1"/>
            </a:solidFill>
          </a:ln>
        </p:spPr>
        <p:txBody>
          <a:bodyPr>
            <a:normAutofit fontScale="85000" lnSpcReduction="20000"/>
          </a:bodyPr>
          <a:lstStyle/>
          <a:p>
            <a:pPr algn="ctr"/>
            <a:r>
              <a:rPr lang="es-AR" b="1" dirty="0" smtClean="0">
                <a:solidFill>
                  <a:schemeClr val="accent1"/>
                </a:solidFill>
              </a:rPr>
              <a:t>II </a:t>
            </a:r>
            <a:r>
              <a:rPr lang="es-AR" b="1" dirty="0">
                <a:solidFill>
                  <a:schemeClr val="accent1"/>
                </a:solidFill>
              </a:rPr>
              <a:t>- ACCIÓN DE TUTELA PREVENTIVA</a:t>
            </a:r>
          </a:p>
          <a:p>
            <a:pPr algn="ctr"/>
            <a:r>
              <a:rPr lang="es-AR" dirty="0" smtClean="0"/>
              <a:t>2</a:t>
            </a:r>
            <a:r>
              <a:rPr lang="es-AR" dirty="0"/>
              <a:t>.- El Juez meritará sumariamente la petición y resolverá si la admite o la rechaza sin más trámite, mediante auto que será apelable.</a:t>
            </a:r>
          </a:p>
          <a:p>
            <a:pPr algn="ctr"/>
            <a:r>
              <a:rPr lang="es-AR" dirty="0"/>
              <a:t>a) En caso de ser admitida y si se conociere el legitimado pasivo, se le dará traslado por tres (3) días, quien al evacuarlo deberá ofrecer toda la prueba. Vencido dicho plazo deberá emitirse pronunciamiento sobre la admisión de la prueba, la que se sustanciará en una sola audiencia a celebrarse dentro de los tres (3) días.</a:t>
            </a:r>
          </a:p>
          <a:p>
            <a:pPr algn="ctr"/>
            <a:r>
              <a:rPr lang="es-AR" dirty="0"/>
              <a:t>b) Si se desconociese el legitimado pasivo, el Tribunal directamente se pronunciará sobre la prueba, la que deberá rendirse en un término no mayor de tres (3) días.</a:t>
            </a:r>
          </a:p>
          <a:p>
            <a:pPr algn="ctr"/>
            <a:r>
              <a:rPr lang="es-AR" dirty="0"/>
              <a:t>c) Rendida la prueba, se llamará autos para sentencia, la que se dictará en el término de tres (3) días y será apelable en igual plazo, por quien ostente interés legítimo</a:t>
            </a:r>
            <a:r>
              <a:rPr lang="es-AR" dirty="0" smtClean="0"/>
              <a:t>.</a:t>
            </a:r>
            <a:endParaRPr lang="es-AR" dirty="0"/>
          </a:p>
        </p:txBody>
      </p:sp>
      <p:sp>
        <p:nvSpPr>
          <p:cNvPr id="3" name="2 Título"/>
          <p:cNvSpPr>
            <a:spLocks noGrp="1"/>
          </p:cNvSpPr>
          <p:nvPr>
            <p:ph type="title"/>
          </p:nvPr>
        </p:nvSpPr>
        <p:spPr>
          <a:xfrm>
            <a:off x="323528" y="485800"/>
            <a:ext cx="7272808" cy="782960"/>
          </a:xfrm>
          <a:solidFill>
            <a:schemeClr val="bg1"/>
          </a:solidFill>
          <a:ln w="38100">
            <a:solidFill>
              <a:schemeClr val="accent1"/>
            </a:solidFill>
          </a:ln>
        </p:spPr>
        <p:txBody>
          <a:bodyPr>
            <a:normAutofit/>
          </a:bodyPr>
          <a:lstStyle/>
          <a:p>
            <a:r>
              <a:rPr lang="es-AR" b="1" dirty="0" smtClean="0">
                <a:solidFill>
                  <a:schemeClr val="accent1"/>
                </a:solidFill>
              </a:rPr>
              <a:t>La acción preventiva en el </a:t>
            </a:r>
            <a:r>
              <a:rPr lang="es-AR" b="1" dirty="0" err="1" smtClean="0">
                <a:solidFill>
                  <a:schemeClr val="accent1"/>
                </a:solidFill>
              </a:rPr>
              <a:t>CPCCyT</a:t>
            </a:r>
            <a:endParaRPr lang="es-AR" b="1" dirty="0">
              <a:solidFill>
                <a:schemeClr val="accent1"/>
              </a:solidFill>
            </a:endParaRPr>
          </a:p>
        </p:txBody>
      </p:sp>
    </p:spTree>
    <p:extLst>
      <p:ext uri="{BB962C8B-B14F-4D97-AF65-F5344CB8AC3E}">
        <p14:creationId xmlns:p14="http://schemas.microsoft.com/office/powerpoint/2010/main" val="15041779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idx="1"/>
          </p:nvPr>
        </p:nvSpPr>
        <p:spPr>
          <a:xfrm>
            <a:off x="251520" y="1600200"/>
            <a:ext cx="8640960" cy="4637112"/>
          </a:xfrm>
          <a:solidFill>
            <a:schemeClr val="bg1"/>
          </a:solidFill>
          <a:ln w="38100">
            <a:solidFill>
              <a:schemeClr val="accent1"/>
            </a:solidFill>
          </a:ln>
        </p:spPr>
        <p:txBody>
          <a:bodyPr>
            <a:normAutofit fontScale="92500" lnSpcReduction="20000"/>
          </a:bodyPr>
          <a:lstStyle/>
          <a:p>
            <a:pPr algn="ctr"/>
            <a:r>
              <a:rPr lang="es-AR" b="1" dirty="0" smtClean="0">
                <a:solidFill>
                  <a:schemeClr val="accent1"/>
                </a:solidFill>
              </a:rPr>
              <a:t>II </a:t>
            </a:r>
            <a:r>
              <a:rPr lang="es-AR" b="1" dirty="0">
                <a:solidFill>
                  <a:schemeClr val="accent1"/>
                </a:solidFill>
              </a:rPr>
              <a:t>- ACCIÓN DE TUTELA PREVENTIVA</a:t>
            </a:r>
          </a:p>
          <a:p>
            <a:pPr algn="ctr"/>
            <a:r>
              <a:rPr lang="es-AR" dirty="0" smtClean="0">
                <a:solidFill>
                  <a:schemeClr val="tx1"/>
                </a:solidFill>
              </a:rPr>
              <a:t>d</a:t>
            </a:r>
            <a:r>
              <a:rPr lang="es-AR" dirty="0">
                <a:solidFill>
                  <a:schemeClr val="tx1"/>
                </a:solidFill>
              </a:rPr>
              <a:t>) En el caso previsto en el inc. b) la sentencia será publicada por los medios establecidos por este Código a fin de garantizar su mayor publicidad. La sentencia se presumirá conocida a los cinco (5) días de la última publicación.</a:t>
            </a:r>
          </a:p>
          <a:p>
            <a:pPr algn="ctr"/>
            <a:r>
              <a:rPr lang="es-AR" dirty="0">
                <a:solidFill>
                  <a:schemeClr val="tx1"/>
                </a:solidFill>
              </a:rPr>
              <a:t>e) En situaciones de suma urgencia y de gravedad manifiesta, el Juez podrá ordenar inmediatamente las medidas necesarias para evitar el daño. La revocación de tales medidas podrá ser solicitada por quien acredite interés legítimo, y en tal supuesto, el Juez fijará inmediatamente una audiencia a la que convocará a los interesados. Concluida la misma, resolverá por auto en el plazo de tres (3) días</a:t>
            </a:r>
            <a:r>
              <a:rPr lang="es-AR" dirty="0" smtClean="0">
                <a:solidFill>
                  <a:schemeClr val="tx1"/>
                </a:solidFill>
              </a:rPr>
              <a:t>.</a:t>
            </a:r>
            <a:endParaRPr lang="es-AR" dirty="0">
              <a:solidFill>
                <a:schemeClr val="tx1"/>
              </a:solidFill>
            </a:endParaRPr>
          </a:p>
        </p:txBody>
      </p:sp>
      <p:sp>
        <p:nvSpPr>
          <p:cNvPr id="5" name="2 Título"/>
          <p:cNvSpPr>
            <a:spLocks noGrp="1"/>
          </p:cNvSpPr>
          <p:nvPr>
            <p:ph type="title"/>
          </p:nvPr>
        </p:nvSpPr>
        <p:spPr>
          <a:xfrm>
            <a:off x="323528" y="485800"/>
            <a:ext cx="7272808" cy="782960"/>
          </a:xfrm>
          <a:solidFill>
            <a:schemeClr val="bg1"/>
          </a:solidFill>
          <a:ln w="38100">
            <a:solidFill>
              <a:schemeClr val="accent1"/>
            </a:solidFill>
          </a:ln>
        </p:spPr>
        <p:txBody>
          <a:bodyPr>
            <a:normAutofit/>
          </a:bodyPr>
          <a:lstStyle/>
          <a:p>
            <a:r>
              <a:rPr lang="es-AR" b="1" dirty="0" smtClean="0">
                <a:solidFill>
                  <a:schemeClr val="accent1"/>
                </a:solidFill>
              </a:rPr>
              <a:t>La acción preventiva en el </a:t>
            </a:r>
            <a:r>
              <a:rPr lang="es-AR" b="1" dirty="0" err="1" smtClean="0">
                <a:solidFill>
                  <a:schemeClr val="accent1"/>
                </a:solidFill>
              </a:rPr>
              <a:t>CPCCyT</a:t>
            </a:r>
            <a:endParaRPr lang="es-AR" b="1" dirty="0">
              <a:solidFill>
                <a:schemeClr val="accent1"/>
              </a:solidFill>
            </a:endParaRPr>
          </a:p>
        </p:txBody>
      </p:sp>
    </p:spTree>
    <p:extLst>
      <p:ext uri="{BB962C8B-B14F-4D97-AF65-F5344CB8AC3E}">
        <p14:creationId xmlns:p14="http://schemas.microsoft.com/office/powerpoint/2010/main" val="8914576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idx="1"/>
          </p:nvPr>
        </p:nvSpPr>
        <p:spPr>
          <a:xfrm>
            <a:off x="457200" y="1600201"/>
            <a:ext cx="8229600" cy="4061048"/>
          </a:xfrm>
          <a:solidFill>
            <a:schemeClr val="bg1"/>
          </a:solidFill>
          <a:ln w="38100">
            <a:solidFill>
              <a:schemeClr val="accent1"/>
            </a:solidFill>
          </a:ln>
        </p:spPr>
        <p:txBody>
          <a:bodyPr>
            <a:normAutofit/>
          </a:bodyPr>
          <a:lstStyle/>
          <a:p>
            <a:pPr algn="ctr"/>
            <a:r>
              <a:rPr lang="es-AR" b="1" dirty="0" smtClean="0">
                <a:solidFill>
                  <a:schemeClr val="accent1"/>
                </a:solidFill>
              </a:rPr>
              <a:t>II </a:t>
            </a:r>
            <a:r>
              <a:rPr lang="es-AR" b="1" dirty="0">
                <a:solidFill>
                  <a:schemeClr val="accent1"/>
                </a:solidFill>
              </a:rPr>
              <a:t>- ACCIÓN DE TUTELA PREVENTIVA</a:t>
            </a:r>
          </a:p>
          <a:p>
            <a:pPr algn="ctr"/>
            <a:r>
              <a:rPr lang="es-AR" dirty="0" smtClean="0"/>
              <a:t>3</a:t>
            </a:r>
            <a:r>
              <a:rPr lang="es-AR" dirty="0"/>
              <a:t>.- En los casos b) y e) deberá exigir el Juez contracautela suficiente.</a:t>
            </a:r>
          </a:p>
          <a:p>
            <a:pPr algn="ctr"/>
            <a:r>
              <a:rPr lang="es-AR" dirty="0"/>
              <a:t>4.- La resolución que se dicte será apelable en el plazo de tres (3) días, en forma abreviada y sin efecto suspensivo.</a:t>
            </a:r>
          </a:p>
          <a:p>
            <a:pPr algn="ctr"/>
            <a:r>
              <a:rPr lang="es-AR" b="1" u="sng" dirty="0">
                <a:solidFill>
                  <a:srgbClr val="FF0000"/>
                </a:solidFill>
              </a:rPr>
              <a:t>5.- El interesado podrá optar por encausar su pretensión preventiva por la vía del proceso de conocimiento</a:t>
            </a:r>
            <a:r>
              <a:rPr lang="es-AR" b="1" u="sng" dirty="0" smtClean="0">
                <a:solidFill>
                  <a:srgbClr val="FF0000"/>
                </a:solidFill>
              </a:rPr>
              <a:t>.</a:t>
            </a:r>
            <a:endParaRPr lang="es-AR" b="1" u="sng" dirty="0">
              <a:solidFill>
                <a:srgbClr val="FF0000"/>
              </a:solidFill>
            </a:endParaRPr>
          </a:p>
        </p:txBody>
      </p:sp>
      <p:sp>
        <p:nvSpPr>
          <p:cNvPr id="5" name="2 Título"/>
          <p:cNvSpPr>
            <a:spLocks noGrp="1"/>
          </p:cNvSpPr>
          <p:nvPr>
            <p:ph type="title"/>
          </p:nvPr>
        </p:nvSpPr>
        <p:spPr>
          <a:xfrm>
            <a:off x="323528" y="485800"/>
            <a:ext cx="7272808" cy="782960"/>
          </a:xfrm>
          <a:solidFill>
            <a:schemeClr val="bg1"/>
          </a:solidFill>
          <a:ln w="38100">
            <a:solidFill>
              <a:schemeClr val="accent1"/>
            </a:solidFill>
          </a:ln>
        </p:spPr>
        <p:txBody>
          <a:bodyPr>
            <a:normAutofit/>
          </a:bodyPr>
          <a:lstStyle/>
          <a:p>
            <a:r>
              <a:rPr lang="es-AR" b="1" dirty="0" smtClean="0">
                <a:solidFill>
                  <a:schemeClr val="accent1"/>
                </a:solidFill>
              </a:rPr>
              <a:t>La acción preventiva en el </a:t>
            </a:r>
            <a:r>
              <a:rPr lang="es-AR" b="1" dirty="0" err="1" smtClean="0">
                <a:solidFill>
                  <a:schemeClr val="accent1"/>
                </a:solidFill>
              </a:rPr>
              <a:t>CPCCyT</a:t>
            </a:r>
            <a:endParaRPr lang="es-AR" b="1" dirty="0">
              <a:solidFill>
                <a:schemeClr val="accent1"/>
              </a:solidFill>
            </a:endParaRPr>
          </a:p>
        </p:txBody>
      </p:sp>
    </p:spTree>
    <p:extLst>
      <p:ext uri="{BB962C8B-B14F-4D97-AF65-F5344CB8AC3E}">
        <p14:creationId xmlns:p14="http://schemas.microsoft.com/office/powerpoint/2010/main" val="14805068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116632"/>
            <a:ext cx="8686800" cy="1152128"/>
          </a:xfrm>
          <a:solidFill>
            <a:schemeClr val="bg1"/>
          </a:solidFill>
          <a:ln w="38100">
            <a:solidFill>
              <a:schemeClr val="accent1"/>
            </a:solidFill>
          </a:ln>
        </p:spPr>
        <p:txBody>
          <a:bodyPr>
            <a:normAutofit fontScale="90000"/>
          </a:bodyPr>
          <a:lstStyle/>
          <a:p>
            <a:pPr algn="ctr"/>
            <a:r>
              <a:rPr lang="es-AR" b="1" dirty="0" smtClean="0">
                <a:solidFill>
                  <a:schemeClr val="accent1"/>
                </a:solidFill>
                <a:effectLst>
                  <a:outerShdw blurRad="38100" dist="38100" dir="2700000" algn="tl">
                    <a:srgbClr val="000000">
                      <a:alpha val="43137"/>
                    </a:srgbClr>
                  </a:outerShdw>
                </a:effectLst>
                <a:cs typeface="Times New Roman" panose="02020603050405020304" pitchFamily="18" charset="0"/>
              </a:rPr>
              <a:t>La sentencia preventiva en el Código Civil y Comercial…</a:t>
            </a:r>
            <a:endParaRPr lang="es-AR" b="1" dirty="0">
              <a:solidFill>
                <a:schemeClr val="accent1"/>
              </a:solidFill>
              <a:effectLst>
                <a:outerShdw blurRad="38100" dist="38100" dir="2700000" algn="tl">
                  <a:srgbClr val="000000">
                    <a:alpha val="43137"/>
                  </a:srgbClr>
                </a:outerShdw>
              </a:effectLst>
              <a:cs typeface="Times New Roman" panose="02020603050405020304" pitchFamily="18" charset="0"/>
            </a:endParaRPr>
          </a:p>
        </p:txBody>
      </p:sp>
      <p:sp>
        <p:nvSpPr>
          <p:cNvPr id="5" name="4 CuadroTexto"/>
          <p:cNvSpPr txBox="1"/>
          <p:nvPr/>
        </p:nvSpPr>
        <p:spPr>
          <a:xfrm>
            <a:off x="395536" y="1552724"/>
            <a:ext cx="8568952" cy="2308324"/>
          </a:xfrm>
          <a:prstGeom prst="rect">
            <a:avLst/>
          </a:prstGeom>
          <a:solidFill>
            <a:schemeClr val="bg1"/>
          </a:solidFill>
          <a:ln w="38100">
            <a:solidFill>
              <a:schemeClr val="accent1"/>
            </a:solidFill>
          </a:ln>
        </p:spPr>
        <p:txBody>
          <a:bodyPr wrap="square">
            <a:spAutoFit/>
          </a:bodyPr>
          <a:lstStyle/>
          <a:p>
            <a:pPr algn="ctr">
              <a:defRPr/>
            </a:pPr>
            <a:r>
              <a:rPr lang="es-AR" sz="2400" b="1" dirty="0" smtClean="0">
                <a:solidFill>
                  <a:schemeClr val="tx2"/>
                </a:solidFill>
                <a:latin typeface="+mj-lt"/>
                <a:ea typeface="Tahoma" pitchFamily="34" charset="0"/>
                <a:cs typeface="Times New Roman" panose="02020603050405020304" pitchFamily="18" charset="0"/>
              </a:rPr>
              <a:t>ARTÍCULO 1713.- Sentencia. </a:t>
            </a:r>
            <a:r>
              <a:rPr lang="es-AR" sz="2400" dirty="0" smtClean="0">
                <a:latin typeface="+mj-lt"/>
                <a:ea typeface="Tahoma" pitchFamily="34" charset="0"/>
                <a:cs typeface="Times New Roman" panose="02020603050405020304" pitchFamily="18" charset="0"/>
              </a:rPr>
              <a:t>La sentencia que admite la acción preventiva debe disponer, </a:t>
            </a:r>
            <a:r>
              <a:rPr lang="es-AR" sz="2400" b="1" dirty="0" smtClean="0">
                <a:solidFill>
                  <a:srgbClr val="FF0000"/>
                </a:solidFill>
                <a:latin typeface="+mj-lt"/>
                <a:ea typeface="Tahoma" pitchFamily="34" charset="0"/>
                <a:cs typeface="Times New Roman" panose="02020603050405020304" pitchFamily="18" charset="0"/>
              </a:rPr>
              <a:t>a pedido de parte o de oficio</a:t>
            </a:r>
            <a:r>
              <a:rPr lang="es-AR" sz="2400" dirty="0" smtClean="0">
                <a:latin typeface="+mj-lt"/>
                <a:ea typeface="Tahoma" pitchFamily="34" charset="0"/>
                <a:cs typeface="Times New Roman" panose="02020603050405020304" pitchFamily="18" charset="0"/>
              </a:rPr>
              <a:t>, </a:t>
            </a:r>
            <a:r>
              <a:rPr lang="es-AR" sz="2400" b="1" i="1" dirty="0" smtClean="0">
                <a:solidFill>
                  <a:schemeClr val="tx2"/>
                </a:solidFill>
                <a:latin typeface="+mj-lt"/>
                <a:ea typeface="Tahoma" pitchFamily="34" charset="0"/>
                <a:cs typeface="Times New Roman" panose="02020603050405020304" pitchFamily="18" charset="0"/>
              </a:rPr>
              <a:t>en forma definitiva o provisoria</a:t>
            </a:r>
            <a:r>
              <a:rPr lang="es-AR" sz="2400" dirty="0" smtClean="0">
                <a:latin typeface="+mj-lt"/>
                <a:ea typeface="Tahoma" pitchFamily="34" charset="0"/>
                <a:cs typeface="Times New Roman" panose="02020603050405020304" pitchFamily="18" charset="0"/>
              </a:rPr>
              <a:t>, obligaciones de dar, hacer o no hacer, según corresponda; </a:t>
            </a:r>
            <a:r>
              <a:rPr lang="es-AR" sz="2400" b="1" i="1" dirty="0" smtClean="0">
                <a:solidFill>
                  <a:schemeClr val="tx2"/>
                </a:solidFill>
                <a:latin typeface="+mj-lt"/>
                <a:ea typeface="Tahoma" pitchFamily="34" charset="0"/>
                <a:cs typeface="Times New Roman" panose="02020603050405020304" pitchFamily="18" charset="0"/>
              </a:rPr>
              <a:t>debe ponderar los criterios de menor restricción posible y de medio más idóneo para asegurar la eficacia en la obtención de la finalidad</a:t>
            </a:r>
            <a:r>
              <a:rPr lang="es-AR" sz="2400" dirty="0" smtClean="0">
                <a:latin typeface="+mj-lt"/>
                <a:ea typeface="Tahoma" pitchFamily="34" charset="0"/>
                <a:cs typeface="Times New Roman" panose="02020603050405020304" pitchFamily="18" charset="0"/>
              </a:rPr>
              <a:t>. </a:t>
            </a:r>
          </a:p>
        </p:txBody>
      </p:sp>
      <p:graphicFrame>
        <p:nvGraphicFramePr>
          <p:cNvPr id="6" name="5 Diagrama"/>
          <p:cNvGraphicFramePr/>
          <p:nvPr>
            <p:extLst>
              <p:ext uri="{D42A27DB-BD31-4B8C-83A1-F6EECF244321}">
                <p14:modId xmlns:p14="http://schemas.microsoft.com/office/powerpoint/2010/main" val="1180018292"/>
              </p:ext>
            </p:extLst>
          </p:nvPr>
        </p:nvGraphicFramePr>
        <p:xfrm>
          <a:off x="467544" y="4077072"/>
          <a:ext cx="6096000" cy="24078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42"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b="12204"/>
          <a:stretch/>
        </p:blipFill>
        <p:spPr bwMode="auto">
          <a:xfrm>
            <a:off x="5940152" y="4005064"/>
            <a:ext cx="2736304" cy="259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65697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p:nvPr>
        </p:nvSpPr>
        <p:spPr>
          <a:xfrm>
            <a:off x="1108986" y="4221088"/>
            <a:ext cx="7577814" cy="855737"/>
          </a:xfrm>
          <a:solidFill>
            <a:schemeClr val="bg1"/>
          </a:solidFill>
          <a:ln w="38100">
            <a:solidFill>
              <a:schemeClr val="accent1"/>
            </a:solidFill>
          </a:ln>
        </p:spPr>
        <p:txBody>
          <a:bodyPr/>
          <a:lstStyle/>
          <a:p>
            <a:pPr algn="ctr"/>
            <a:r>
              <a:rPr lang="es-AR" b="1" dirty="0" smtClean="0">
                <a:solidFill>
                  <a:schemeClr val="tx2"/>
                </a:solidFill>
              </a:rPr>
              <a:t>Cuestión metodológica</a:t>
            </a:r>
            <a:endParaRPr lang="es-AR" b="1" dirty="0">
              <a:solidFill>
                <a:schemeClr val="tx2"/>
              </a:solidFill>
            </a:endParaRPr>
          </a:p>
        </p:txBody>
      </p:sp>
    </p:spTree>
    <p:extLst>
      <p:ext uri="{BB962C8B-B14F-4D97-AF65-F5344CB8AC3E}">
        <p14:creationId xmlns:p14="http://schemas.microsoft.com/office/powerpoint/2010/main" val="20796642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899592" y="1467941"/>
            <a:ext cx="7560840" cy="1384995"/>
          </a:xfrm>
          <a:prstGeom prst="rect">
            <a:avLst/>
          </a:prstGeom>
          <a:solidFill>
            <a:schemeClr val="bg1"/>
          </a:solidFill>
          <a:ln w="38100">
            <a:solidFill>
              <a:schemeClr val="tx2"/>
            </a:solidFill>
          </a:ln>
        </p:spPr>
        <p:txBody>
          <a:bodyPr wrap="square">
            <a:spAutoFit/>
          </a:bodyPr>
          <a:lstStyle/>
          <a:p>
            <a:pPr algn="ctr">
              <a:defRPr/>
            </a:pPr>
            <a:r>
              <a:rPr lang="es-AR" sz="2800" b="1" dirty="0" smtClean="0">
                <a:solidFill>
                  <a:srgbClr val="FF0000"/>
                </a:solidFill>
                <a:latin typeface="+mj-lt"/>
                <a:ea typeface="Tahoma" pitchFamily="34" charset="0"/>
                <a:cs typeface="Times New Roman" panose="02020603050405020304" pitchFamily="18" charset="0"/>
              </a:rPr>
              <a:t>ARTÍCULO 1713.- Sentencia</a:t>
            </a:r>
            <a:r>
              <a:rPr lang="es-AR" sz="2800" dirty="0" smtClean="0">
                <a:latin typeface="+mj-lt"/>
                <a:ea typeface="Tahoma" pitchFamily="34" charset="0"/>
                <a:cs typeface="Times New Roman" panose="02020603050405020304" pitchFamily="18" charset="0"/>
              </a:rPr>
              <a:t>. La sentencia que admite la acción preventiva debe disponer, </a:t>
            </a:r>
            <a:r>
              <a:rPr lang="es-AR" sz="2800" b="1" dirty="0" smtClean="0">
                <a:solidFill>
                  <a:srgbClr val="FF0000"/>
                </a:solidFill>
                <a:latin typeface="+mj-lt"/>
                <a:ea typeface="Tahoma" pitchFamily="34" charset="0"/>
                <a:cs typeface="Times New Roman" panose="02020603050405020304" pitchFamily="18" charset="0"/>
              </a:rPr>
              <a:t>a pedido de parte o de oficio</a:t>
            </a:r>
            <a:r>
              <a:rPr lang="es-AR" sz="2800" dirty="0" smtClean="0">
                <a:latin typeface="+mj-lt"/>
                <a:ea typeface="Tahoma" pitchFamily="34" charset="0"/>
                <a:cs typeface="Times New Roman" panose="02020603050405020304" pitchFamily="18" charset="0"/>
              </a:rPr>
              <a:t>, … </a:t>
            </a:r>
          </a:p>
        </p:txBody>
      </p:sp>
      <p:graphicFrame>
        <p:nvGraphicFramePr>
          <p:cNvPr id="3" name="2 Diagrama"/>
          <p:cNvGraphicFramePr/>
          <p:nvPr>
            <p:extLst>
              <p:ext uri="{D42A27DB-BD31-4B8C-83A1-F6EECF244321}">
                <p14:modId xmlns:p14="http://schemas.microsoft.com/office/powerpoint/2010/main" val="1936783623"/>
              </p:ext>
            </p:extLst>
          </p:nvPr>
        </p:nvGraphicFramePr>
        <p:xfrm>
          <a:off x="2987824" y="2636912"/>
          <a:ext cx="576064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043" y="3284984"/>
            <a:ext cx="2966781"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1 Título"/>
          <p:cNvSpPr txBox="1">
            <a:spLocks/>
          </p:cNvSpPr>
          <p:nvPr/>
        </p:nvSpPr>
        <p:spPr>
          <a:xfrm>
            <a:off x="179512" y="116632"/>
            <a:ext cx="8686800" cy="1152128"/>
          </a:xfrm>
          <a:prstGeom prst="rect">
            <a:avLst/>
          </a:prstGeom>
          <a:solidFill>
            <a:schemeClr val="bg1"/>
          </a:solidFill>
          <a:ln w="38100">
            <a:solidFill>
              <a:schemeClr val="accent1"/>
            </a:solidFill>
          </a:ln>
        </p:spPr>
        <p:txBody>
          <a:bodyPr anchor="ctr" anchorCtr="0">
            <a:normAutofit fontScale="90000" lnSpcReduction="10000"/>
          </a:bodyPr>
          <a:lstStyle>
            <a:defPPr>
              <a:defRPr lang="es-ES" sz="4400">
                <a:solidFill>
                  <a:schemeClr val="tx1"/>
                </a:solidFill>
                <a:latin typeface="+mj-lt"/>
                <a:ea typeface="+mj-ea"/>
                <a:cs typeface="+mj-cs"/>
              </a:defRPr>
            </a:defPPr>
            <a:lvl1pPr algn="l" eaLnBrk="1" latinLnBrk="0" hangingPunct="1">
              <a:buNone/>
              <a:defRPr lang="es-ES" sz="4000">
                <a:solidFill>
                  <a:schemeClr val="tx2"/>
                </a:solidFill>
                <a:latin typeface="+mj-lt"/>
              </a:defRPr>
            </a:lvl1pPr>
          </a:lstStyle>
          <a:p>
            <a:pPr algn="ctr"/>
            <a:r>
              <a:rPr lang="es-AR" b="1" kern="0" dirty="0" smtClean="0">
                <a:effectLst>
                  <a:outerShdw blurRad="38100" dist="38100" dir="2700000" algn="tl">
                    <a:srgbClr val="000000">
                      <a:alpha val="43137"/>
                    </a:srgbClr>
                  </a:outerShdw>
                </a:effectLst>
                <a:cs typeface="Times New Roman" panose="02020603050405020304" pitchFamily="18" charset="0"/>
              </a:rPr>
              <a:t>La sentencia preventiva en el Código Civil y Comercial…</a:t>
            </a:r>
            <a:endParaRPr lang="es-AR" b="1" kern="0" dirty="0">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34259694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899592" y="1467941"/>
            <a:ext cx="7560840" cy="1384995"/>
          </a:xfrm>
          <a:prstGeom prst="rect">
            <a:avLst/>
          </a:prstGeom>
          <a:solidFill>
            <a:schemeClr val="bg1"/>
          </a:solidFill>
          <a:ln w="38100">
            <a:solidFill>
              <a:schemeClr val="tx2"/>
            </a:solidFill>
          </a:ln>
        </p:spPr>
        <p:txBody>
          <a:bodyPr wrap="square">
            <a:spAutoFit/>
          </a:bodyPr>
          <a:lstStyle/>
          <a:p>
            <a:pPr algn="ctr">
              <a:defRPr/>
            </a:pPr>
            <a:r>
              <a:rPr lang="es-AR" sz="2800" b="1" dirty="0" smtClean="0">
                <a:solidFill>
                  <a:srgbClr val="FF0000"/>
                </a:solidFill>
                <a:latin typeface="+mj-lt"/>
                <a:ea typeface="Tahoma" pitchFamily="34" charset="0"/>
                <a:cs typeface="Times New Roman" panose="02020603050405020304" pitchFamily="18" charset="0"/>
              </a:rPr>
              <a:t>ARTÍCULO 1713.- Sentencia</a:t>
            </a:r>
            <a:r>
              <a:rPr lang="es-AR" sz="2800" dirty="0" smtClean="0">
                <a:latin typeface="+mj-lt"/>
                <a:ea typeface="Tahoma" pitchFamily="34" charset="0"/>
                <a:cs typeface="Times New Roman" panose="02020603050405020304" pitchFamily="18" charset="0"/>
              </a:rPr>
              <a:t>. La sentencia que admite la acción preventiva debe disponer, </a:t>
            </a:r>
            <a:r>
              <a:rPr lang="es-AR" sz="2800" b="1" dirty="0" smtClean="0">
                <a:solidFill>
                  <a:srgbClr val="FF0000"/>
                </a:solidFill>
                <a:latin typeface="+mj-lt"/>
                <a:ea typeface="Tahoma" pitchFamily="34" charset="0"/>
                <a:cs typeface="Times New Roman" panose="02020603050405020304" pitchFamily="18" charset="0"/>
              </a:rPr>
              <a:t>a pedido de parte o de oficio</a:t>
            </a:r>
            <a:r>
              <a:rPr lang="es-AR" sz="2800" dirty="0" smtClean="0">
                <a:latin typeface="+mj-lt"/>
                <a:ea typeface="Tahoma" pitchFamily="34" charset="0"/>
                <a:cs typeface="Times New Roman" panose="02020603050405020304" pitchFamily="18" charset="0"/>
              </a:rPr>
              <a:t>, …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43" y="3645024"/>
            <a:ext cx="2966781"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1 Título"/>
          <p:cNvSpPr txBox="1">
            <a:spLocks/>
          </p:cNvSpPr>
          <p:nvPr/>
        </p:nvSpPr>
        <p:spPr>
          <a:xfrm>
            <a:off x="179512" y="116632"/>
            <a:ext cx="8686800" cy="1152128"/>
          </a:xfrm>
          <a:prstGeom prst="rect">
            <a:avLst/>
          </a:prstGeom>
          <a:solidFill>
            <a:schemeClr val="bg1"/>
          </a:solidFill>
          <a:ln w="38100">
            <a:solidFill>
              <a:schemeClr val="accent1"/>
            </a:solidFill>
          </a:ln>
        </p:spPr>
        <p:txBody>
          <a:bodyPr anchor="ctr" anchorCtr="0">
            <a:normAutofit fontScale="90000" lnSpcReduction="10000"/>
          </a:bodyPr>
          <a:lstStyle>
            <a:defPPr>
              <a:defRPr lang="es-ES" sz="4400">
                <a:solidFill>
                  <a:schemeClr val="tx1"/>
                </a:solidFill>
                <a:latin typeface="+mj-lt"/>
                <a:ea typeface="+mj-ea"/>
                <a:cs typeface="+mj-cs"/>
              </a:defRPr>
            </a:defPPr>
            <a:lvl1pPr algn="l" eaLnBrk="1" latinLnBrk="0" hangingPunct="1">
              <a:buNone/>
              <a:defRPr lang="es-ES" sz="4000">
                <a:solidFill>
                  <a:schemeClr val="tx2"/>
                </a:solidFill>
                <a:latin typeface="+mj-lt"/>
              </a:defRPr>
            </a:lvl1pPr>
          </a:lstStyle>
          <a:p>
            <a:pPr algn="ctr"/>
            <a:r>
              <a:rPr lang="es-AR" b="1" kern="0" dirty="0" smtClean="0">
                <a:solidFill>
                  <a:schemeClr val="accent1"/>
                </a:solidFill>
                <a:effectLst>
                  <a:outerShdw blurRad="38100" dist="38100" dir="2700000" algn="tl">
                    <a:srgbClr val="000000">
                      <a:alpha val="43137"/>
                    </a:srgbClr>
                  </a:outerShdw>
                </a:effectLst>
                <a:cs typeface="Times New Roman" panose="02020603050405020304" pitchFamily="18" charset="0"/>
              </a:rPr>
              <a:t>La sentencia preventiva en el Código Civil y Comercial…</a:t>
            </a:r>
            <a:endParaRPr lang="es-AR" b="1" kern="0" dirty="0">
              <a:solidFill>
                <a:schemeClr val="accent1"/>
              </a:solidFill>
              <a:effectLst>
                <a:outerShdw blurRad="38100" dist="38100" dir="2700000" algn="tl">
                  <a:srgbClr val="000000">
                    <a:alpha val="43137"/>
                  </a:srgbClr>
                </a:outerShdw>
              </a:effectLst>
              <a:cs typeface="Times New Roman" panose="02020603050405020304" pitchFamily="18" charset="0"/>
            </a:endParaRPr>
          </a:p>
        </p:txBody>
      </p:sp>
      <p:sp>
        <p:nvSpPr>
          <p:cNvPr id="6" name="5 Rectángulo"/>
          <p:cNvSpPr/>
          <p:nvPr/>
        </p:nvSpPr>
        <p:spPr>
          <a:xfrm>
            <a:off x="1510111" y="2916233"/>
            <a:ext cx="6123791" cy="584775"/>
          </a:xfrm>
          <a:prstGeom prst="rect">
            <a:avLst/>
          </a:prstGeom>
          <a:noFill/>
        </p:spPr>
        <p:txBody>
          <a:bodyPr wrap="none" lIns="91440" tIns="45720" rIns="91440" bIns="45720">
            <a:spAutoFit/>
          </a:bodyPr>
          <a:lstStyle/>
          <a:p>
            <a:pPr algn="ctr"/>
            <a:r>
              <a:rPr lang="es-ES" sz="3200" b="1" cap="none" spc="0" dirty="0" smtClean="0">
                <a:ln w="10541" cmpd="sng">
                  <a:solidFill>
                    <a:srgbClr val="7D7D7D">
                      <a:tint val="100000"/>
                      <a:shade val="100000"/>
                      <a:satMod val="110000"/>
                    </a:srgbClr>
                  </a:solidFill>
                  <a:prstDash val="solid"/>
                </a:ln>
                <a:solidFill>
                  <a:srgbClr val="FF0000"/>
                </a:solidFill>
                <a:effectLst/>
                <a:latin typeface="+mj-lt"/>
                <a:cs typeface="Times New Roman" panose="02020603050405020304" pitchFamily="18" charset="0"/>
              </a:rPr>
              <a:t>¿MAYORES PODERES DEL JUEZ?</a:t>
            </a:r>
            <a:endParaRPr lang="es-ES" sz="3200" b="1" cap="none" spc="0" dirty="0">
              <a:ln w="10541" cmpd="sng">
                <a:solidFill>
                  <a:srgbClr val="7D7D7D">
                    <a:tint val="100000"/>
                    <a:shade val="100000"/>
                    <a:satMod val="110000"/>
                  </a:srgbClr>
                </a:solidFill>
                <a:prstDash val="solid"/>
              </a:ln>
              <a:solidFill>
                <a:srgbClr val="FF0000"/>
              </a:solidFill>
              <a:effectLst/>
              <a:latin typeface="+mj-lt"/>
              <a:cs typeface="Times New Roman" panose="02020603050405020304" pitchFamily="18" charset="0"/>
            </a:endParaRPr>
          </a:p>
        </p:txBody>
      </p:sp>
      <p:sp>
        <p:nvSpPr>
          <p:cNvPr id="8" name="7 CuadroTexto"/>
          <p:cNvSpPr txBox="1"/>
          <p:nvPr/>
        </p:nvSpPr>
        <p:spPr>
          <a:xfrm>
            <a:off x="3203848" y="3591014"/>
            <a:ext cx="5472608" cy="2862322"/>
          </a:xfrm>
          <a:prstGeom prst="rect">
            <a:avLst/>
          </a:prstGeom>
          <a:solidFill>
            <a:schemeClr val="bg1"/>
          </a:solidFill>
          <a:ln w="28575">
            <a:solidFill>
              <a:schemeClr val="tx2"/>
            </a:solidFill>
          </a:ln>
        </p:spPr>
        <p:txBody>
          <a:bodyPr wrap="square" rtlCol="0">
            <a:spAutoFit/>
          </a:bodyPr>
          <a:lstStyle/>
          <a:p>
            <a:pPr algn="ctr"/>
            <a:r>
              <a:rPr lang="es-AR" sz="2000" dirty="0" smtClean="0">
                <a:latin typeface="+mj-lt"/>
                <a:cs typeface="Times New Roman" panose="02020603050405020304" pitchFamily="18" charset="0"/>
              </a:rPr>
              <a:t>A </a:t>
            </a:r>
            <a:r>
              <a:rPr lang="es-AR" sz="2000" dirty="0">
                <a:latin typeface="+mj-lt"/>
                <a:cs typeface="Times New Roman" panose="02020603050405020304" pitchFamily="18" charset="0"/>
              </a:rPr>
              <a:t>nadie escapa que una sentencia dictada oficiosamente (en todo o en parte) conculca una inveterada regla de la teoría general del proceso: la de la </a:t>
            </a:r>
            <a:r>
              <a:rPr lang="es-AR" sz="2000" b="1" dirty="0">
                <a:solidFill>
                  <a:srgbClr val="FF0000"/>
                </a:solidFill>
                <a:latin typeface="+mj-lt"/>
                <a:cs typeface="Times New Roman" panose="02020603050405020304" pitchFamily="18" charset="0"/>
              </a:rPr>
              <a:t>congruencia procesal</a:t>
            </a:r>
            <a:r>
              <a:rPr lang="es-AR" sz="2000" dirty="0">
                <a:latin typeface="+mj-lt"/>
                <a:cs typeface="Times New Roman" panose="02020603050405020304" pitchFamily="18" charset="0"/>
              </a:rPr>
              <a:t>, entendida como la correspondencia que debe existir entre lo pretendido por las partes y lo decidido por el juez. Al propio tiempo, debilita la caracterización del </a:t>
            </a:r>
            <a:r>
              <a:rPr lang="es-AR" sz="2000" b="1" dirty="0">
                <a:solidFill>
                  <a:srgbClr val="FF0000"/>
                </a:solidFill>
                <a:latin typeface="+mj-lt"/>
                <a:cs typeface="Times New Roman" panose="02020603050405020304" pitchFamily="18" charset="0"/>
              </a:rPr>
              <a:t>proceso civil como "predominantemente </a:t>
            </a:r>
            <a:r>
              <a:rPr lang="es-AR" sz="2000" b="1" dirty="0" smtClean="0">
                <a:solidFill>
                  <a:srgbClr val="FF0000"/>
                </a:solidFill>
                <a:latin typeface="+mj-lt"/>
                <a:cs typeface="Times New Roman" panose="02020603050405020304" pitchFamily="18" charset="0"/>
              </a:rPr>
              <a:t>dispositivo</a:t>
            </a:r>
            <a:r>
              <a:rPr lang="es-AR" sz="2000" dirty="0" smtClean="0">
                <a:latin typeface="+mj-lt"/>
                <a:cs typeface="Times New Roman" panose="02020603050405020304" pitchFamily="18" charset="0"/>
              </a:rPr>
              <a:t>“…</a:t>
            </a:r>
            <a:endParaRPr lang="es-AR" sz="2000" dirty="0">
              <a:latin typeface="+mj-lt"/>
              <a:cs typeface="Times New Roman" panose="02020603050405020304" pitchFamily="18" charset="0"/>
            </a:endParaRPr>
          </a:p>
        </p:txBody>
      </p:sp>
    </p:spTree>
    <p:extLst>
      <p:ext uri="{BB962C8B-B14F-4D97-AF65-F5344CB8AC3E}">
        <p14:creationId xmlns:p14="http://schemas.microsoft.com/office/powerpoint/2010/main" val="27177991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715544"/>
            <a:ext cx="9144000" cy="769240"/>
          </a:xfrm>
          <a:solidFill>
            <a:schemeClr val="tx2">
              <a:lumMod val="20000"/>
              <a:lumOff val="80000"/>
            </a:schemeClr>
          </a:solidFill>
        </p:spPr>
        <p:txBody>
          <a:bodyPr>
            <a:normAutofit/>
          </a:bodyPr>
          <a:lstStyle/>
          <a:p>
            <a:pPr algn="ctr"/>
            <a:r>
              <a:rPr lang="es-AR" b="1" dirty="0" smtClean="0">
                <a:effectLst>
                  <a:outerShdw blurRad="38100" dist="38100" dir="2700000" algn="tl">
                    <a:srgbClr val="000000">
                      <a:alpha val="43137"/>
                    </a:srgbClr>
                  </a:outerShdw>
                </a:effectLst>
                <a:cs typeface="Times New Roman" panose="02020603050405020304" pitchFamily="18" charset="0"/>
              </a:rPr>
              <a:t>Los límites de la función preventiva</a:t>
            </a:r>
            <a:r>
              <a:rPr lang="es-AR" dirty="0" smtClean="0">
                <a:effectLst>
                  <a:outerShdw blurRad="38100" dist="38100" dir="2700000" algn="tl">
                    <a:srgbClr val="000000">
                      <a:alpha val="43137"/>
                    </a:srgbClr>
                  </a:outerShdw>
                </a:effectLst>
                <a:cs typeface="Times New Roman" panose="02020603050405020304" pitchFamily="18" charset="0"/>
              </a:rPr>
              <a:t>…</a:t>
            </a:r>
            <a:endParaRPr lang="es-AR" dirty="0">
              <a:effectLst>
                <a:outerShdw blurRad="38100" dist="38100" dir="2700000" algn="tl">
                  <a:srgbClr val="000000">
                    <a:alpha val="43137"/>
                  </a:srgbClr>
                </a:outerShdw>
              </a:effectLst>
              <a:cs typeface="Times New Roman" panose="02020603050405020304" pitchFamily="18" charset="0"/>
            </a:endParaRPr>
          </a:p>
        </p:txBody>
      </p:sp>
      <p:sp>
        <p:nvSpPr>
          <p:cNvPr id="5" name="4 CuadroTexto"/>
          <p:cNvSpPr txBox="1"/>
          <p:nvPr/>
        </p:nvSpPr>
        <p:spPr>
          <a:xfrm>
            <a:off x="107504" y="1631697"/>
            <a:ext cx="8856984" cy="4893647"/>
          </a:xfrm>
          <a:prstGeom prst="rect">
            <a:avLst/>
          </a:prstGeom>
          <a:solidFill>
            <a:schemeClr val="bg1"/>
          </a:solidFill>
          <a:ln w="38100">
            <a:solidFill>
              <a:schemeClr val="accent1"/>
            </a:solidFill>
          </a:ln>
        </p:spPr>
        <p:txBody>
          <a:bodyPr wrap="square">
            <a:spAutoFit/>
          </a:bodyPr>
          <a:lstStyle/>
          <a:p>
            <a:pPr algn="ctr">
              <a:defRPr/>
            </a:pPr>
            <a:r>
              <a:rPr lang="es-AR" sz="2400" dirty="0" smtClean="0">
                <a:latin typeface="+mj-lt"/>
                <a:ea typeface="Tahoma" pitchFamily="34" charset="0"/>
                <a:cs typeface="Times New Roman" panose="02020603050405020304" pitchFamily="18" charset="0"/>
              </a:rPr>
              <a:t>“</a:t>
            </a:r>
            <a:r>
              <a:rPr lang="es-AR" sz="2400" i="1" dirty="0" smtClean="0">
                <a:latin typeface="+mj-lt"/>
                <a:ea typeface="Tahoma" pitchFamily="34" charset="0"/>
                <a:cs typeface="Times New Roman" panose="02020603050405020304" pitchFamily="18" charset="0"/>
              </a:rPr>
              <a:t>La </a:t>
            </a:r>
            <a:r>
              <a:rPr lang="es-AR" sz="2400" i="1" dirty="0">
                <a:latin typeface="+mj-lt"/>
                <a:ea typeface="Tahoma" pitchFamily="34" charset="0"/>
                <a:cs typeface="Times New Roman" panose="02020603050405020304" pitchFamily="18" charset="0"/>
              </a:rPr>
              <a:t>medida y razonabilidad de la extensión del mandato debe resultar de un juicio de ponderación, atendiendo a la menor restricción posible del derecho limitado y a la idoneidad de la restricción con relación a la obtención de la eficacia del resultado. Se trata del </a:t>
            </a:r>
            <a:r>
              <a:rPr lang="es-AR" sz="2400" b="1" i="1" dirty="0">
                <a:solidFill>
                  <a:srgbClr val="FF0000"/>
                </a:solidFill>
                <a:latin typeface="+mj-lt"/>
                <a:ea typeface="Tahoma" pitchFamily="34" charset="0"/>
                <a:cs typeface="Times New Roman" panose="02020603050405020304" pitchFamily="18" charset="0"/>
              </a:rPr>
              <a:t>juicio de comparación entre la entidad y </a:t>
            </a:r>
            <a:r>
              <a:rPr lang="es-AR" sz="2400" b="1" i="1" dirty="0" err="1">
                <a:solidFill>
                  <a:srgbClr val="FF0000"/>
                </a:solidFill>
                <a:latin typeface="+mj-lt"/>
                <a:ea typeface="Tahoma" pitchFamily="34" charset="0"/>
                <a:cs typeface="Times New Roman" panose="02020603050405020304" pitchFamily="18" charset="0"/>
              </a:rPr>
              <a:t>atendibilidad</a:t>
            </a:r>
            <a:r>
              <a:rPr lang="es-AR" sz="2400" b="1" i="1" dirty="0">
                <a:solidFill>
                  <a:srgbClr val="FF0000"/>
                </a:solidFill>
                <a:latin typeface="+mj-lt"/>
                <a:ea typeface="Tahoma" pitchFamily="34" charset="0"/>
                <a:cs typeface="Times New Roman" panose="02020603050405020304" pitchFamily="18" charset="0"/>
              </a:rPr>
              <a:t> de los derechos en pugna, debiendo prevalecer los extrapatrimoniales por sobre los patrimoniales, los derechos de incidencia colectiva sobre los derechos individuales, según la naturaleza de los intereses en conflicto, y predominar la tutela de la persona por sobre el </a:t>
            </a:r>
            <a:r>
              <a:rPr lang="es-AR" sz="2400" b="1" i="1" dirty="0" smtClean="0">
                <a:solidFill>
                  <a:srgbClr val="FF0000"/>
                </a:solidFill>
                <a:latin typeface="+mj-lt"/>
                <a:ea typeface="Tahoma" pitchFamily="34" charset="0"/>
                <a:cs typeface="Times New Roman" panose="02020603050405020304" pitchFamily="18" charset="0"/>
              </a:rPr>
              <a:t>patrimonio</a:t>
            </a:r>
            <a:r>
              <a:rPr lang="es-AR" sz="2400" dirty="0" smtClean="0">
                <a:latin typeface="+mj-lt"/>
                <a:ea typeface="Tahoma" pitchFamily="34" charset="0"/>
                <a:cs typeface="Times New Roman" panose="02020603050405020304" pitchFamily="18" charset="0"/>
              </a:rPr>
              <a:t>”. (GALDÓS, </a:t>
            </a:r>
            <a:r>
              <a:rPr lang="es-AR" sz="2400" dirty="0">
                <a:latin typeface="+mj-lt"/>
                <a:ea typeface="Tahoma" pitchFamily="34" charset="0"/>
                <a:cs typeface="Times New Roman" panose="02020603050405020304" pitchFamily="18" charset="0"/>
              </a:rPr>
              <a:t>Jorge </a:t>
            </a:r>
            <a:r>
              <a:rPr lang="es-AR" sz="2400" dirty="0" smtClean="0">
                <a:latin typeface="+mj-lt"/>
                <a:ea typeface="Tahoma" pitchFamily="34" charset="0"/>
                <a:cs typeface="Times New Roman" panose="02020603050405020304" pitchFamily="18" charset="0"/>
              </a:rPr>
              <a:t>Mario, “Las </a:t>
            </a:r>
            <a:r>
              <a:rPr lang="es-AR" sz="2400" dirty="0">
                <a:latin typeface="+mj-lt"/>
                <a:ea typeface="Tahoma" pitchFamily="34" charset="0"/>
                <a:cs typeface="Times New Roman" panose="02020603050405020304" pitchFamily="18" charset="0"/>
              </a:rPr>
              <a:t>funciones de la responsabilidad civil. La supresión de la sanción pecuniaria disuasiva en el código Civil y Comercial de la </a:t>
            </a:r>
            <a:r>
              <a:rPr lang="es-AR" sz="2400" dirty="0" smtClean="0">
                <a:latin typeface="+mj-lt"/>
                <a:ea typeface="Tahoma" pitchFamily="34" charset="0"/>
                <a:cs typeface="Times New Roman" panose="02020603050405020304" pitchFamily="18" charset="0"/>
              </a:rPr>
              <a:t>Nación”, LA LEY, </a:t>
            </a:r>
            <a:r>
              <a:rPr lang="es-AR" sz="2400" dirty="0" err="1">
                <a:latin typeface="+mj-lt"/>
                <a:ea typeface="Tahoma" pitchFamily="34" charset="0"/>
                <a:cs typeface="Times New Roman" panose="02020603050405020304" pitchFamily="18" charset="0"/>
              </a:rPr>
              <a:t>Sup</a:t>
            </a:r>
            <a:r>
              <a:rPr lang="es-AR" sz="2400" dirty="0">
                <a:latin typeface="+mj-lt"/>
                <a:ea typeface="Tahoma" pitchFamily="34" charset="0"/>
                <a:cs typeface="Times New Roman" panose="02020603050405020304" pitchFamily="18" charset="0"/>
              </a:rPr>
              <a:t>. Especial Nuevo Código Civil y Comercial 2014 (Noviembre), 17/11/2014, </a:t>
            </a:r>
            <a:r>
              <a:rPr lang="es-AR" sz="2400" dirty="0" smtClean="0">
                <a:latin typeface="+mj-lt"/>
                <a:ea typeface="Tahoma" pitchFamily="34" charset="0"/>
                <a:cs typeface="Times New Roman" panose="02020603050405020304" pitchFamily="18" charset="0"/>
              </a:rPr>
              <a:t>137)</a:t>
            </a:r>
          </a:p>
        </p:txBody>
      </p:sp>
    </p:spTree>
    <p:extLst>
      <p:ext uri="{BB962C8B-B14F-4D97-AF65-F5344CB8AC3E}">
        <p14:creationId xmlns:p14="http://schemas.microsoft.com/office/powerpoint/2010/main" val="24540895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620688"/>
            <a:ext cx="9144000" cy="1656184"/>
          </a:xfrm>
          <a:solidFill>
            <a:schemeClr val="tx2"/>
          </a:solidFill>
        </p:spPr>
        <p:txBody>
          <a:bodyPr>
            <a:normAutofit/>
          </a:bodyPr>
          <a:lstStyle/>
          <a:p>
            <a:pPr algn="ctr"/>
            <a:r>
              <a:rPr lang="es-AR" sz="2800" dirty="0">
                <a:solidFill>
                  <a:schemeClr val="bg1"/>
                </a:solidFill>
                <a:cs typeface="Times New Roman" panose="02020603050405020304" pitchFamily="18" charset="0"/>
              </a:rPr>
              <a:t>Cámara Nacional de Apelaciones en lo Civil, sala </a:t>
            </a:r>
            <a:r>
              <a:rPr lang="es-AR" sz="2800" dirty="0" smtClean="0">
                <a:solidFill>
                  <a:schemeClr val="bg1"/>
                </a:solidFill>
                <a:cs typeface="Times New Roman" panose="02020603050405020304" pitchFamily="18" charset="0"/>
              </a:rPr>
              <a:t>D, 22/11/2016, “C</a:t>
            </a:r>
            <a:r>
              <a:rPr lang="es-AR" sz="2800" dirty="0">
                <a:solidFill>
                  <a:schemeClr val="bg1"/>
                </a:solidFill>
                <a:cs typeface="Times New Roman" panose="02020603050405020304" pitchFamily="18" charset="0"/>
              </a:rPr>
              <a:t>., M. del C. c. T.U.V. </a:t>
            </a:r>
            <a:r>
              <a:rPr lang="es-AR" sz="2800" dirty="0" err="1">
                <a:solidFill>
                  <a:schemeClr val="bg1"/>
                </a:solidFill>
                <a:cs typeface="Times New Roman" panose="02020603050405020304" pitchFamily="18" charset="0"/>
              </a:rPr>
              <a:t>Rheinland</a:t>
            </a:r>
            <a:r>
              <a:rPr lang="es-AR" sz="2800" dirty="0">
                <a:solidFill>
                  <a:schemeClr val="bg1"/>
                </a:solidFill>
                <a:cs typeface="Times New Roman" panose="02020603050405020304" pitchFamily="18" charset="0"/>
              </a:rPr>
              <a:t> Argentina S.A. y otros s/medidas </a:t>
            </a:r>
            <a:r>
              <a:rPr lang="es-AR" sz="2800" dirty="0" smtClean="0">
                <a:solidFill>
                  <a:schemeClr val="bg1"/>
                </a:solidFill>
                <a:cs typeface="Times New Roman" panose="02020603050405020304" pitchFamily="18" charset="0"/>
              </a:rPr>
              <a:t>precautorias”, LA </a:t>
            </a:r>
            <a:r>
              <a:rPr lang="es-AR" sz="2800" dirty="0">
                <a:solidFill>
                  <a:schemeClr val="bg1"/>
                </a:solidFill>
                <a:cs typeface="Times New Roman" panose="02020603050405020304" pitchFamily="18" charset="0"/>
              </a:rPr>
              <a:t>LEY </a:t>
            </a:r>
            <a:r>
              <a:rPr lang="es-AR" sz="2800" dirty="0" smtClean="0">
                <a:solidFill>
                  <a:schemeClr val="bg1"/>
                </a:solidFill>
                <a:cs typeface="Times New Roman" panose="02020603050405020304" pitchFamily="18" charset="0"/>
              </a:rPr>
              <a:t>2017 – B, 14.</a:t>
            </a:r>
            <a:endParaRPr lang="es-AR" sz="2800" dirty="0">
              <a:solidFill>
                <a:schemeClr val="bg1"/>
              </a:solidFill>
              <a:cs typeface="Times New Roman" panose="02020603050405020304" pitchFamily="18" charset="0"/>
            </a:endParaRPr>
          </a:p>
        </p:txBody>
      </p:sp>
      <p:sp>
        <p:nvSpPr>
          <p:cNvPr id="6" name="5 CuadroTexto"/>
          <p:cNvSpPr txBox="1"/>
          <p:nvPr/>
        </p:nvSpPr>
        <p:spPr>
          <a:xfrm>
            <a:off x="107504" y="2420888"/>
            <a:ext cx="8856984" cy="4093428"/>
          </a:xfrm>
          <a:prstGeom prst="rect">
            <a:avLst/>
          </a:prstGeom>
          <a:solidFill>
            <a:schemeClr val="bg1"/>
          </a:solidFill>
          <a:ln w="38100">
            <a:solidFill>
              <a:schemeClr val="tx2"/>
            </a:solidFill>
          </a:ln>
        </p:spPr>
        <p:txBody>
          <a:bodyPr wrap="square">
            <a:spAutoFit/>
          </a:bodyPr>
          <a:lstStyle/>
          <a:p>
            <a:pPr algn="ctr">
              <a:defRPr/>
            </a:pPr>
            <a:r>
              <a:rPr lang="es-AR" sz="2600" dirty="0">
                <a:latin typeface="+mj-lt"/>
                <a:ea typeface="Tahoma" pitchFamily="34" charset="0"/>
                <a:cs typeface="Times New Roman" panose="02020603050405020304" pitchFamily="18" charset="0"/>
              </a:rPr>
              <a:t>La pretensión destinada a exigir la cobertura de gastos derivada de la cirugía para reemplazar una prótesis mamaria PIP por otra de acreditada calidad con fundamento en el art. 1710 del Código Civil y Comercial debe rechazarse, en tanto la </a:t>
            </a:r>
            <a:r>
              <a:rPr lang="es-AR" sz="2600" dirty="0" err="1">
                <a:latin typeface="+mj-lt"/>
                <a:ea typeface="Tahoma" pitchFamily="34" charset="0"/>
                <a:cs typeface="Times New Roman" panose="02020603050405020304" pitchFamily="18" charset="0"/>
              </a:rPr>
              <a:t>peticionante</a:t>
            </a:r>
            <a:r>
              <a:rPr lang="es-AR" sz="2600" dirty="0">
                <a:latin typeface="+mj-lt"/>
                <a:ea typeface="Tahoma" pitchFamily="34" charset="0"/>
                <a:cs typeface="Times New Roman" panose="02020603050405020304" pitchFamily="18" charset="0"/>
              </a:rPr>
              <a:t> no acompañó ninguna prueba en orden a acreditar la función preventiva de la medida, ni las eventuales consecuencias de la no realización de la intervención quirúrgica a la que sería sometida, máxime cuando tampoco acreditó los recaudos de verosimilitud del derecho y peligro en la demora para la procedencia de cualquier otra medida cautelar. </a:t>
            </a:r>
          </a:p>
        </p:txBody>
      </p:sp>
    </p:spTree>
    <p:extLst>
      <p:ext uri="{BB962C8B-B14F-4D97-AF65-F5344CB8AC3E}">
        <p14:creationId xmlns:p14="http://schemas.microsoft.com/office/powerpoint/2010/main" val="21961884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620688"/>
            <a:ext cx="9144000" cy="1656184"/>
          </a:xfrm>
          <a:solidFill>
            <a:schemeClr val="tx2"/>
          </a:solidFill>
        </p:spPr>
        <p:txBody>
          <a:bodyPr>
            <a:normAutofit fontScale="90000"/>
          </a:bodyPr>
          <a:lstStyle/>
          <a:p>
            <a:pPr algn="ctr"/>
            <a:r>
              <a:rPr lang="es-AR" sz="2800" dirty="0">
                <a:solidFill>
                  <a:schemeClr val="bg1"/>
                </a:solidFill>
                <a:cs typeface="Times New Roman" panose="02020603050405020304" pitchFamily="18" charset="0"/>
              </a:rPr>
              <a:t>Cámara de Apelaciones en lo Civil y Comercial de Lomas de Zamora, sala </a:t>
            </a:r>
            <a:r>
              <a:rPr lang="es-AR" sz="2800" dirty="0" smtClean="0">
                <a:solidFill>
                  <a:schemeClr val="bg1"/>
                </a:solidFill>
                <a:cs typeface="Times New Roman" panose="02020603050405020304" pitchFamily="18" charset="0"/>
              </a:rPr>
              <a:t>I, 05/08/2016, “F</a:t>
            </a:r>
            <a:r>
              <a:rPr lang="es-AR" sz="2800" dirty="0">
                <a:solidFill>
                  <a:schemeClr val="bg1"/>
                </a:solidFill>
                <a:cs typeface="Times New Roman" panose="02020603050405020304" pitchFamily="18" charset="0"/>
              </a:rPr>
              <a:t>., V. D. s/ materia a categorizar - medida autosatisfactiva - derecho a la salud (Inc. art. 250 CPCC</a:t>
            </a:r>
            <a:r>
              <a:rPr lang="es-AR" sz="2800" dirty="0" smtClean="0">
                <a:solidFill>
                  <a:schemeClr val="bg1"/>
                </a:solidFill>
                <a:cs typeface="Times New Roman" panose="02020603050405020304" pitchFamily="18" charset="0"/>
              </a:rPr>
              <a:t>)”., LA LEY 2017 – A, 157. </a:t>
            </a:r>
            <a:endParaRPr lang="es-AR" sz="2800" dirty="0">
              <a:solidFill>
                <a:schemeClr val="bg1"/>
              </a:solidFill>
              <a:cs typeface="Times New Roman" panose="02020603050405020304" pitchFamily="18" charset="0"/>
            </a:endParaRPr>
          </a:p>
        </p:txBody>
      </p:sp>
      <p:sp>
        <p:nvSpPr>
          <p:cNvPr id="6" name="5 CuadroTexto"/>
          <p:cNvSpPr txBox="1"/>
          <p:nvPr/>
        </p:nvSpPr>
        <p:spPr>
          <a:xfrm>
            <a:off x="323528" y="2420888"/>
            <a:ext cx="8424936" cy="3293209"/>
          </a:xfrm>
          <a:prstGeom prst="rect">
            <a:avLst/>
          </a:prstGeom>
          <a:solidFill>
            <a:schemeClr val="bg1"/>
          </a:solidFill>
          <a:ln w="38100">
            <a:solidFill>
              <a:schemeClr val="tx2"/>
            </a:solidFill>
          </a:ln>
        </p:spPr>
        <p:txBody>
          <a:bodyPr wrap="square">
            <a:spAutoFit/>
          </a:bodyPr>
          <a:lstStyle/>
          <a:p>
            <a:pPr algn="ctr">
              <a:defRPr/>
            </a:pPr>
            <a:r>
              <a:rPr lang="es-AR" sz="2600" dirty="0">
                <a:latin typeface="+mj-lt"/>
                <a:ea typeface="Tahoma" pitchFamily="34" charset="0"/>
                <a:cs typeface="Times New Roman" panose="02020603050405020304" pitchFamily="18" charset="0"/>
              </a:rPr>
              <a:t>La sentencia que condenó Ministerio de Salud de la Provincia de Buenos Aires a suministrar, por intermedio del Plan Federal de Incluir Salud, los elementos y medicación requeridos para el tratamiento de un menor discapacitado debe confirmarse, a fin de garantizar el derecho a la salud, el cual encuentra abrigo en la ley fundamental de la Nación, en la Constitución provincial y en los Tratados Internacionales que participan de la misma jerarquía legal. </a:t>
            </a:r>
          </a:p>
        </p:txBody>
      </p:sp>
    </p:spTree>
    <p:extLst>
      <p:ext uri="{BB962C8B-B14F-4D97-AF65-F5344CB8AC3E}">
        <p14:creationId xmlns:p14="http://schemas.microsoft.com/office/powerpoint/2010/main" val="36668137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p:nvPr>
        </p:nvSpPr>
        <p:spPr>
          <a:xfrm>
            <a:off x="971600" y="4221088"/>
            <a:ext cx="7577814" cy="855737"/>
          </a:xfrm>
          <a:solidFill>
            <a:schemeClr val="bg1"/>
          </a:solidFill>
          <a:ln w="38100">
            <a:solidFill>
              <a:schemeClr val="accent1"/>
            </a:solidFill>
          </a:ln>
        </p:spPr>
        <p:txBody>
          <a:bodyPr/>
          <a:lstStyle/>
          <a:p>
            <a:pPr algn="ctr"/>
            <a:r>
              <a:rPr lang="es-AR" b="1" dirty="0" smtClean="0">
                <a:solidFill>
                  <a:schemeClr val="tx2"/>
                </a:solidFill>
              </a:rPr>
              <a:t>Reflexiones finales</a:t>
            </a:r>
            <a:endParaRPr lang="es-AR" b="1" dirty="0">
              <a:solidFill>
                <a:schemeClr val="tx2"/>
              </a:solidFill>
            </a:endParaRPr>
          </a:p>
        </p:txBody>
      </p:sp>
    </p:spTree>
    <p:extLst>
      <p:ext uri="{BB962C8B-B14F-4D97-AF65-F5344CB8AC3E}">
        <p14:creationId xmlns:p14="http://schemas.microsoft.com/office/powerpoint/2010/main" val="34193006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p:nvPr>
        </p:nvSpPr>
        <p:spPr>
          <a:xfrm>
            <a:off x="179512" y="341015"/>
            <a:ext cx="8712968" cy="3520033"/>
          </a:xfrm>
          <a:solidFill>
            <a:schemeClr val="bg1"/>
          </a:solidFill>
        </p:spPr>
        <p:txBody>
          <a:bodyPr>
            <a:normAutofit fontScale="90000"/>
          </a:bodyPr>
          <a:lstStyle/>
          <a:p>
            <a:pPr algn="ctr"/>
            <a:r>
              <a:rPr lang="es-AR" dirty="0" smtClean="0"/>
              <a:t>“</a:t>
            </a:r>
            <a:r>
              <a:rPr lang="es-AR" i="1" dirty="0" smtClean="0"/>
              <a:t>En </a:t>
            </a:r>
            <a:r>
              <a:rPr lang="es-AR" i="1" dirty="0"/>
              <a:t>tiempos de cambio, quienes estén abiertos al aprendizaje se adueñarán del futuro, mientras que aquellos que creen saberlo todo estarán bien equipados para un mundo que ya no </a:t>
            </a:r>
            <a:r>
              <a:rPr lang="es-AR" i="1" dirty="0" smtClean="0"/>
              <a:t>existe</a:t>
            </a:r>
            <a:r>
              <a:rPr lang="es-AR" dirty="0" smtClean="0"/>
              <a:t>…”</a:t>
            </a:r>
            <a:r>
              <a:rPr lang="es-AR" dirty="0"/>
              <a:t/>
            </a:r>
            <a:br>
              <a:rPr lang="es-AR" dirty="0"/>
            </a:br>
            <a:r>
              <a:rPr lang="es-AR" dirty="0" smtClean="0"/>
              <a:t>Eric </a:t>
            </a:r>
            <a:r>
              <a:rPr lang="es-AR" dirty="0" err="1"/>
              <a:t>Hoffer</a:t>
            </a:r>
            <a:endParaRPr lang="es-A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4077072"/>
            <a:ext cx="5760640"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91540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idx="1"/>
          </p:nvPr>
        </p:nvSpPr>
        <p:spPr>
          <a:xfrm>
            <a:off x="457200" y="1412776"/>
            <a:ext cx="8229600" cy="3672408"/>
          </a:xfrm>
          <a:solidFill>
            <a:schemeClr val="bg1"/>
          </a:solidFill>
          <a:ln w="38100">
            <a:solidFill>
              <a:schemeClr val="accent1"/>
            </a:solidFill>
          </a:ln>
        </p:spPr>
        <p:txBody>
          <a:bodyPr>
            <a:normAutofit/>
          </a:bodyPr>
          <a:lstStyle/>
          <a:p>
            <a:pPr algn="ctr"/>
            <a:r>
              <a:rPr lang="es-AR" sz="2600" b="1" dirty="0">
                <a:solidFill>
                  <a:schemeClr val="tx2"/>
                </a:solidFill>
              </a:rPr>
              <a:t>LIBRO PRIMERO. DISPOSICIONES GENERALES</a:t>
            </a:r>
          </a:p>
          <a:p>
            <a:pPr algn="ctr"/>
            <a:r>
              <a:rPr lang="es-AR" sz="2600" b="1" dirty="0">
                <a:solidFill>
                  <a:schemeClr val="tx2"/>
                </a:solidFill>
              </a:rPr>
              <a:t>TÍTULO I. </a:t>
            </a:r>
            <a:r>
              <a:rPr lang="es-AR" sz="2600" b="1" dirty="0" smtClean="0">
                <a:solidFill>
                  <a:schemeClr val="tx2"/>
                </a:solidFill>
              </a:rPr>
              <a:t>Del orden de prelación de las leyes y del órgano jurisdiccional</a:t>
            </a:r>
            <a:endParaRPr lang="es-AR" sz="2600" b="1" dirty="0">
              <a:solidFill>
                <a:schemeClr val="tx2"/>
              </a:solidFill>
            </a:endParaRPr>
          </a:p>
          <a:p>
            <a:pPr algn="ctr"/>
            <a:r>
              <a:rPr lang="es-AR" sz="2600" b="1" dirty="0">
                <a:solidFill>
                  <a:schemeClr val="tx2"/>
                </a:solidFill>
              </a:rPr>
              <a:t>CAPÍTULO I. </a:t>
            </a:r>
            <a:r>
              <a:rPr lang="es-AR" sz="2600" dirty="0" smtClean="0">
                <a:solidFill>
                  <a:schemeClr val="tx2"/>
                </a:solidFill>
              </a:rPr>
              <a:t>Normas generales</a:t>
            </a:r>
          </a:p>
          <a:p>
            <a:pPr algn="ctr"/>
            <a:r>
              <a:rPr lang="es-AR" sz="2600" b="1" dirty="0" smtClean="0">
                <a:solidFill>
                  <a:schemeClr val="tx2"/>
                </a:solidFill>
              </a:rPr>
              <a:t>CAPÍTULO </a:t>
            </a:r>
            <a:r>
              <a:rPr lang="es-AR" sz="2600" b="1" dirty="0">
                <a:solidFill>
                  <a:schemeClr val="tx2"/>
                </a:solidFill>
              </a:rPr>
              <a:t>II</a:t>
            </a:r>
            <a:r>
              <a:rPr lang="es-AR" sz="2600" dirty="0">
                <a:solidFill>
                  <a:schemeClr val="tx2"/>
                </a:solidFill>
              </a:rPr>
              <a:t>. </a:t>
            </a:r>
            <a:r>
              <a:rPr lang="es-AR" sz="2600" dirty="0" smtClean="0">
                <a:solidFill>
                  <a:schemeClr val="tx2"/>
                </a:solidFill>
              </a:rPr>
              <a:t>Competencia. Pretensiones y acciones especiales</a:t>
            </a:r>
          </a:p>
          <a:p>
            <a:pPr algn="ctr"/>
            <a:r>
              <a:rPr lang="es-AR" sz="2600" b="1" dirty="0">
                <a:solidFill>
                  <a:schemeClr val="tx2"/>
                </a:solidFill>
              </a:rPr>
              <a:t>CAPÍTULO III. </a:t>
            </a:r>
            <a:r>
              <a:rPr lang="es-AR" sz="2600" dirty="0" smtClean="0">
                <a:solidFill>
                  <a:schemeClr val="tx2"/>
                </a:solidFill>
              </a:rPr>
              <a:t>Excusaciones y recusaciones</a:t>
            </a:r>
          </a:p>
          <a:p>
            <a:pPr algn="ctr"/>
            <a:r>
              <a:rPr lang="es-AR" sz="2600" b="1" dirty="0">
                <a:solidFill>
                  <a:schemeClr val="tx2"/>
                </a:solidFill>
              </a:rPr>
              <a:t>CAPÍTULO IV</a:t>
            </a:r>
            <a:r>
              <a:rPr lang="es-AR" sz="2600" dirty="0">
                <a:solidFill>
                  <a:schemeClr val="tx2"/>
                </a:solidFill>
              </a:rPr>
              <a:t>. </a:t>
            </a:r>
            <a:r>
              <a:rPr lang="es-AR" sz="2600" dirty="0" smtClean="0">
                <a:solidFill>
                  <a:schemeClr val="tx2"/>
                </a:solidFill>
              </a:rPr>
              <a:t>Secretarios, prosecretarios, peritos y demás auxiliares.</a:t>
            </a:r>
          </a:p>
        </p:txBody>
      </p:sp>
      <p:sp>
        <p:nvSpPr>
          <p:cNvPr id="3" name="2 Título"/>
          <p:cNvSpPr>
            <a:spLocks noGrp="1"/>
          </p:cNvSpPr>
          <p:nvPr>
            <p:ph type="title"/>
          </p:nvPr>
        </p:nvSpPr>
        <p:spPr>
          <a:xfrm>
            <a:off x="457200" y="557808"/>
            <a:ext cx="8229600" cy="710952"/>
          </a:xfrm>
          <a:solidFill>
            <a:schemeClr val="bg1"/>
          </a:solidFill>
          <a:ln w="38100">
            <a:solidFill>
              <a:schemeClr val="accent1"/>
            </a:solidFill>
          </a:ln>
        </p:spPr>
        <p:txBody>
          <a:bodyPr/>
          <a:lstStyle/>
          <a:p>
            <a:r>
              <a:rPr lang="es-AR" b="1" dirty="0" smtClean="0">
                <a:solidFill>
                  <a:schemeClr val="tx2"/>
                </a:solidFill>
              </a:rPr>
              <a:t>La metodología del Código Procesal…</a:t>
            </a:r>
            <a:endParaRPr lang="es-AR" b="1" dirty="0">
              <a:solidFill>
                <a:schemeClr val="tx2"/>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5229200"/>
            <a:ext cx="2514600"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38081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p:nvPr>
        </p:nvSpPr>
        <p:spPr>
          <a:xfrm>
            <a:off x="1108986" y="1844824"/>
            <a:ext cx="7577814" cy="3456384"/>
          </a:xfrm>
          <a:solidFill>
            <a:schemeClr val="bg1"/>
          </a:solidFill>
          <a:ln w="38100">
            <a:solidFill>
              <a:schemeClr val="accent1"/>
            </a:solidFill>
          </a:ln>
        </p:spPr>
        <p:txBody>
          <a:bodyPr>
            <a:normAutofit/>
          </a:bodyPr>
          <a:lstStyle/>
          <a:p>
            <a:pPr algn="ctr"/>
            <a:r>
              <a:rPr lang="es-AR" dirty="0" smtClean="0"/>
              <a:t>“</a:t>
            </a:r>
            <a:r>
              <a:rPr lang="es-AR" i="1" dirty="0" smtClean="0"/>
              <a:t>Una </a:t>
            </a:r>
            <a:r>
              <a:rPr lang="es-AR" i="1" dirty="0"/>
              <a:t>cualidad de la Justicia es hacerla pronto y sin dilaciones; hacerla esperar es </a:t>
            </a:r>
            <a:r>
              <a:rPr lang="es-AR" i="1" dirty="0" smtClean="0"/>
              <a:t>injusticia</a:t>
            </a:r>
            <a:r>
              <a:rPr lang="es-AR" dirty="0" smtClean="0"/>
              <a:t>…”</a:t>
            </a:r>
            <a:r>
              <a:rPr lang="es-AR" dirty="0"/>
              <a:t/>
            </a:r>
            <a:br>
              <a:rPr lang="es-AR" dirty="0"/>
            </a:br>
            <a:r>
              <a:rPr lang="es-AR" dirty="0" smtClean="0"/>
              <a:t>Jean </a:t>
            </a:r>
            <a:r>
              <a:rPr lang="es-AR" dirty="0"/>
              <a:t>de la </a:t>
            </a:r>
            <a:r>
              <a:rPr lang="es-AR" dirty="0" err="1"/>
              <a:t>Bruyere</a:t>
            </a:r>
            <a:r>
              <a:rPr lang="es-AR" dirty="0"/>
              <a:t> (1645-1696) Escritor francés. </a:t>
            </a:r>
          </a:p>
        </p:txBody>
      </p:sp>
    </p:spTree>
    <p:extLst>
      <p:ext uri="{BB962C8B-B14F-4D97-AF65-F5344CB8AC3E}">
        <p14:creationId xmlns:p14="http://schemas.microsoft.com/office/powerpoint/2010/main" val="11811956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p:nvPr>
        </p:nvSpPr>
        <p:spPr>
          <a:xfrm>
            <a:off x="1108986" y="3212976"/>
            <a:ext cx="7577814" cy="1863849"/>
          </a:xfrm>
          <a:solidFill>
            <a:schemeClr val="bg1"/>
          </a:solidFill>
          <a:ln w="38100">
            <a:solidFill>
              <a:schemeClr val="accent1"/>
            </a:solidFill>
          </a:ln>
        </p:spPr>
        <p:txBody>
          <a:bodyPr>
            <a:normAutofit fontScale="90000"/>
          </a:bodyPr>
          <a:lstStyle/>
          <a:p>
            <a:pPr algn="ctr"/>
            <a:r>
              <a:rPr lang="es-AR" b="1" dirty="0" smtClean="0">
                <a:solidFill>
                  <a:schemeClr val="tx2"/>
                </a:solidFill>
              </a:rPr>
              <a:t>La tutela preventiva y su relación con la acción declarativa y la acción de tutela preventiva…</a:t>
            </a:r>
            <a:endParaRPr lang="es-AR" b="1" dirty="0">
              <a:solidFill>
                <a:schemeClr val="tx2"/>
              </a:solidFill>
            </a:endParaRPr>
          </a:p>
        </p:txBody>
      </p:sp>
    </p:spTree>
    <p:extLst>
      <p:ext uri="{BB962C8B-B14F-4D97-AF65-F5344CB8AC3E}">
        <p14:creationId xmlns:p14="http://schemas.microsoft.com/office/powerpoint/2010/main" val="8324599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idx="1"/>
          </p:nvPr>
        </p:nvSpPr>
        <p:spPr>
          <a:xfrm>
            <a:off x="457200" y="1567333"/>
            <a:ext cx="6635080" cy="2365723"/>
          </a:xfrm>
          <a:solidFill>
            <a:schemeClr val="bg1"/>
          </a:solidFill>
          <a:ln w="38100">
            <a:solidFill>
              <a:schemeClr val="accent1"/>
            </a:solidFill>
          </a:ln>
        </p:spPr>
        <p:txBody>
          <a:bodyPr>
            <a:normAutofit/>
          </a:bodyPr>
          <a:lstStyle/>
          <a:p>
            <a:pPr marL="0" indent="0" algn="ctr">
              <a:buNone/>
            </a:pPr>
            <a:r>
              <a:rPr lang="es-AR" dirty="0" smtClean="0"/>
              <a:t>Cuando la necesidad de protección jurisdiccional se dirige no ya típicamente a la reparación de una lesión producida, sino a que éste no se produzca estamos ante un supuesto de tutela preventiva...</a:t>
            </a:r>
            <a:endParaRPr lang="es-AR" dirty="0"/>
          </a:p>
        </p:txBody>
      </p:sp>
      <p:sp>
        <p:nvSpPr>
          <p:cNvPr id="3" name="2 Título"/>
          <p:cNvSpPr>
            <a:spLocks noGrp="1"/>
          </p:cNvSpPr>
          <p:nvPr>
            <p:ph type="title"/>
          </p:nvPr>
        </p:nvSpPr>
        <p:spPr>
          <a:xfrm>
            <a:off x="457200" y="404664"/>
            <a:ext cx="8229600" cy="737761"/>
          </a:xfrm>
          <a:solidFill>
            <a:schemeClr val="bg1"/>
          </a:solidFill>
          <a:ln w="38100">
            <a:solidFill>
              <a:schemeClr val="accent1"/>
            </a:solidFill>
          </a:ln>
        </p:spPr>
        <p:txBody>
          <a:bodyPr/>
          <a:lstStyle/>
          <a:p>
            <a:r>
              <a:rPr lang="es-AR" b="1" dirty="0" smtClean="0">
                <a:solidFill>
                  <a:schemeClr val="tx2"/>
                </a:solidFill>
              </a:rPr>
              <a:t>Punto de partida: la tutela preventiva</a:t>
            </a:r>
            <a:endParaRPr lang="es-AR" b="1" dirty="0">
              <a:solidFill>
                <a:schemeClr val="tx2"/>
              </a:solidFill>
            </a:endParaRPr>
          </a:p>
        </p:txBody>
      </p:sp>
      <p:sp>
        <p:nvSpPr>
          <p:cNvPr id="4" name="1 Marcador de texto"/>
          <p:cNvSpPr txBox="1">
            <a:spLocks/>
          </p:cNvSpPr>
          <p:nvPr/>
        </p:nvSpPr>
        <p:spPr>
          <a:xfrm>
            <a:off x="467544" y="4509120"/>
            <a:ext cx="8229600" cy="2016224"/>
          </a:xfrm>
          <a:prstGeom prst="rect">
            <a:avLst/>
          </a:prstGeom>
          <a:solidFill>
            <a:schemeClr val="bg1"/>
          </a:solidFill>
          <a:ln w="38100">
            <a:solidFill>
              <a:schemeClr val="accent1"/>
            </a:solidFill>
          </a:ln>
        </p:spPr>
        <p:txBody>
          <a:bodyPr>
            <a:normAutofit fontScale="92500" lnSpcReduction="10000"/>
          </a:bodyPr>
          <a:lstStyle>
            <a:defPPr>
              <a:defRPr lang="es-ES">
                <a:solidFill>
                  <a:schemeClr val="tx1"/>
                </a:solidFill>
                <a:latin typeface="+mn-lt"/>
                <a:ea typeface="+mn-ea"/>
                <a:cs typeface="+mn-cs"/>
              </a:defRPr>
            </a:defPPr>
            <a:lvl1pPr marL="342900" indent="-342900" eaLnBrk="1" latinLnBrk="0" hangingPunct="1">
              <a:buChar char="•"/>
              <a:defRPr lang="es-ES" sz="2800">
                <a:latin typeface="+mn-lt"/>
              </a:defRPr>
            </a:lvl1pPr>
            <a:lvl2pPr marL="742950" indent="-285750" eaLnBrk="1" hangingPunct="1">
              <a:buChar char="–"/>
              <a:defRPr lang="es-ES" sz="2400">
                <a:latin typeface="+mn-lt"/>
              </a:defRPr>
            </a:lvl2pPr>
            <a:lvl3pPr marL="1143000" indent="-228600" eaLnBrk="1" hangingPunct="1">
              <a:buChar char="•"/>
              <a:defRPr lang="es-ES" sz="2400">
                <a:latin typeface="+mn-lt"/>
              </a:defRPr>
            </a:lvl3pPr>
            <a:lvl4pPr marL="1600200" indent="-228600" eaLnBrk="1" hangingPunct="1">
              <a:buChar char="–"/>
              <a:defRPr lang="es-ES" sz="2000">
                <a:latin typeface="+mn-lt"/>
              </a:defRPr>
            </a:lvl4pPr>
            <a:lvl5pPr marL="2057400" indent="-228600" eaLnBrk="1" hangingPunct="1">
              <a:buChar char="»"/>
              <a:defRPr lang="es-ES" sz="2000">
                <a:latin typeface="+mn-lt"/>
              </a:defRPr>
            </a:lvl5pPr>
            <a:lvl6pPr marL="2514600" indent="-228600" eaLnBrk="1" hangingPunct="1">
              <a:buChar char="•"/>
              <a:defRPr lang="es-ES" sz="2000"/>
            </a:lvl6pPr>
            <a:lvl7pPr marL="2971800" indent="-228600" eaLnBrk="1" hangingPunct="1">
              <a:buChar char="•"/>
              <a:defRPr lang="es-ES" sz="2000"/>
            </a:lvl7pPr>
            <a:lvl8pPr marL="3429000" indent="-228600" eaLnBrk="1" hangingPunct="1">
              <a:buChar char="•"/>
              <a:defRPr lang="es-ES" sz="2000"/>
            </a:lvl8pPr>
            <a:lvl9pPr marL="3886200" indent="-228600" eaLnBrk="1" hangingPunct="1">
              <a:buChar char="•"/>
              <a:defRPr lang="es-ES" sz="2000"/>
            </a:lvl9pPr>
          </a:lstStyle>
          <a:p>
            <a:pPr marL="0" indent="0" algn="ctr">
              <a:buNone/>
            </a:pPr>
            <a:r>
              <a:rPr lang="es-AR" kern="0" dirty="0" smtClean="0">
                <a:solidFill>
                  <a:sysClr val="windowText" lastClr="000000"/>
                </a:solidFill>
              </a:rPr>
              <a:t>La tutela jurisdiccional tiene el deber de intervenir preventivamente sin que necesariamente preceda un estado de lesión actual, y por tanto se trata de una categoría autónoma de tutela jurídica, que hace en todos los casos a conjurar la producción de un daño...</a:t>
            </a:r>
            <a:endParaRPr lang="es-AR" kern="0" dirty="0">
              <a:solidFill>
                <a:sysClr val="windowText" lastClr="000000"/>
              </a:solidFill>
            </a:endParaRPr>
          </a:p>
        </p:txBody>
      </p:sp>
      <p:sp>
        <p:nvSpPr>
          <p:cNvPr id="5" name="4 Flecha abajo"/>
          <p:cNvSpPr/>
          <p:nvPr/>
        </p:nvSpPr>
        <p:spPr>
          <a:xfrm>
            <a:off x="2843808" y="3817527"/>
            <a:ext cx="1296144"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304" y="1456297"/>
            <a:ext cx="1584176" cy="2548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47177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idx="1"/>
          </p:nvPr>
        </p:nvSpPr>
        <p:spPr>
          <a:xfrm>
            <a:off x="457200" y="908720"/>
            <a:ext cx="8229600" cy="5069159"/>
          </a:xfrm>
          <a:solidFill>
            <a:schemeClr val="bg1"/>
          </a:solidFill>
          <a:ln w="38100">
            <a:solidFill>
              <a:schemeClr val="accent1"/>
            </a:solidFill>
          </a:ln>
        </p:spPr>
        <p:txBody>
          <a:bodyPr>
            <a:noAutofit/>
          </a:bodyPr>
          <a:lstStyle/>
          <a:p>
            <a:pPr marL="0" indent="0" algn="ctr">
              <a:buNone/>
            </a:pPr>
            <a:r>
              <a:rPr lang="es-AR" sz="3200" dirty="0" smtClean="0"/>
              <a:t>“</a:t>
            </a:r>
            <a:r>
              <a:rPr lang="es-AR" sz="3200" i="1" dirty="0" smtClean="0"/>
              <a:t>El interés procesal que justifica y es presupuesto del proceso definitivo o de la acción (en sentido clásico), es la circunstancia de no ser posible el logro o satisfacción del mismo, sin intervención de la justicia, sea por desconocimiento del derecho por el otro sujeto de la relación sustancial, por su omisión en realizar el acto debido o porque la naturaleza misma del derecho así lo exige</a:t>
            </a:r>
            <a:r>
              <a:rPr lang="es-AR" sz="3200" dirty="0" smtClean="0"/>
              <a:t>...”</a:t>
            </a:r>
          </a:p>
          <a:p>
            <a:pPr algn="ctr"/>
            <a:r>
              <a:rPr lang="es-AR" sz="3200" dirty="0" err="1" smtClean="0"/>
              <a:t>Podetti</a:t>
            </a:r>
            <a:r>
              <a:rPr lang="es-AR" sz="3200" dirty="0" smtClean="0"/>
              <a:t> </a:t>
            </a:r>
            <a:endParaRPr lang="es-AR" sz="3200" dirty="0"/>
          </a:p>
        </p:txBody>
      </p:sp>
    </p:spTree>
    <p:extLst>
      <p:ext uri="{BB962C8B-B14F-4D97-AF65-F5344CB8AC3E}">
        <p14:creationId xmlns:p14="http://schemas.microsoft.com/office/powerpoint/2010/main" val="95015309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sign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2.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722D8BD-807B-4A41-93C9-0E581F3C4C1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DesignTemplate</Template>
  <TotalTime>649</TotalTime>
  <Words>3635</Words>
  <Application>Microsoft Office PowerPoint</Application>
  <PresentationFormat>Presentación en pantalla (4:3)</PresentationFormat>
  <Paragraphs>157</Paragraphs>
  <Slides>46</Slides>
  <Notes>4</Notes>
  <HiddenSlides>0</HiddenSlides>
  <MMClips>0</MMClips>
  <ScaleCrop>false</ScaleCrop>
  <HeadingPairs>
    <vt:vector size="4" baseType="variant">
      <vt:variant>
        <vt:lpstr>Tema</vt:lpstr>
      </vt:variant>
      <vt:variant>
        <vt:i4>1</vt:i4>
      </vt:variant>
      <vt:variant>
        <vt:lpstr>Títulos de diapositiva</vt:lpstr>
      </vt:variant>
      <vt:variant>
        <vt:i4>46</vt:i4>
      </vt:variant>
    </vt:vector>
  </HeadingPairs>
  <TitlesOfParts>
    <vt:vector size="47" baseType="lpstr">
      <vt:lpstr>DesignTemplate</vt:lpstr>
      <vt:lpstr>"La acción declarativa y la acción preventiva y su regulación en el Código Procesal Civil, Comercial y Tributario de Mendoza"</vt:lpstr>
      <vt:lpstr>Presentación de PowerPoint</vt:lpstr>
      <vt:lpstr>“…la justicia inflexible, es frecuentemente la injusticia más grande…" Publio Terencio Africano </vt:lpstr>
      <vt:lpstr>Cuestión metodológica</vt:lpstr>
      <vt:lpstr>La metodología del Código Procesal…</vt:lpstr>
      <vt:lpstr>“Una cualidad de la Justicia es hacerla pronto y sin dilaciones; hacerla esperar es injusticia…” Jean de la Bruyere (1645-1696) Escritor francés. </vt:lpstr>
      <vt:lpstr>La tutela preventiva y su relación con la acción declarativa y la acción de tutela preventiva…</vt:lpstr>
      <vt:lpstr>Punto de partida: la tutela preventiva</vt:lpstr>
      <vt:lpstr>Presentación de PowerPoint</vt:lpstr>
      <vt:lpstr>La acción declarativa</vt:lpstr>
      <vt:lpstr>La acción declarativa en el CPCCyT…</vt:lpstr>
      <vt:lpstr>La acción declarativa en el CPC derogado…</vt:lpstr>
      <vt:lpstr>La acción declarativa en el CPCyC de la Nación…</vt:lpstr>
      <vt:lpstr>La acción declarativa</vt:lpstr>
      <vt:lpstr>El interés en la acción declarativa…</vt:lpstr>
      <vt:lpstr>Requisitos de la acción declarativa</vt:lpstr>
      <vt:lpstr>Presentación de PowerPoint</vt:lpstr>
      <vt:lpstr>Cámara Nacional de Apelaciones en lo Comercial, sala F, 03/05/2016, “Menéndez, Luis E. c. Giaccio, Héctor G. s/ ordinario”, LA LEY 2016 – D, 591, con nota de Pascual Alferillo. </vt:lpstr>
      <vt:lpstr>La sentencia declarativa para prevenir el ulterior incumplimiento…</vt:lpstr>
      <vt:lpstr>¿Cuándo no procede la acción declarativa?</vt:lpstr>
      <vt:lpstr>Algunos problemas de la acción declarativa</vt:lpstr>
      <vt:lpstr>Relación de la acción declarativa con la acción de inconstitucionalidad…</vt:lpstr>
      <vt:lpstr>Suprema Corte de Justicia de Mendoza, Sala I, expte. N° 71.025, “Oscar Filippini S.R.L. c/Gobierno de la Provincia de Mendoza  p/Acción de inconstitucionalidad”, 27/05/2004, LS 337 – 109. </vt:lpstr>
      <vt:lpstr>Suprema Corte de Justicia de Mendoza, Sala I, expte. N° 71.025, “Oscar Filippini S.R.L. c/Gobierno de la Provincia de Mendoza  p/Acción de inconstitucionalidad”, 27/05/2004, LS 337 – 109. </vt:lpstr>
      <vt:lpstr>¿Qué modifica el C.P.C.C.yT. en la acción declarativa ?</vt:lpstr>
      <vt:lpstr>¿Qué modifica el C.P.C.C.yT. en la acción declarativa ?</vt:lpstr>
      <vt:lpstr>Cámara Nacional de Apelaciones en lo Civil, sala F, 28/10/1993, “Zeiguer, Samuel A. c. Quality Service y Products S. A.”, LA LEY1994 – B, 575. </vt:lpstr>
      <vt:lpstr>¿Cómo interpretar la acción declarativa?</vt:lpstr>
      <vt:lpstr>La acción de tutela preventiva</vt:lpstr>
      <vt:lpstr>La acción preventiva</vt:lpstr>
      <vt:lpstr>La regulación en el Código Civil y Comercial</vt:lpstr>
      <vt:lpstr>Ensayando una delimitación de acción preventiva…</vt:lpstr>
      <vt:lpstr>La legitimación y la acción preventiva…</vt:lpstr>
      <vt:lpstr>Los presupuestos de la acción preventiva en el Código Civil y Comercial…</vt:lpstr>
      <vt:lpstr>Conclusiones de las III Jornadas Marplatenses de Responsabilidad Civil y Seguros, realizadas en Mar del Plata, 25/27 de octubre de 2.012. Comisión 1, “Las funciones de la Responsabilidad”. </vt:lpstr>
      <vt:lpstr>La acción preventiva en el CPCCyT</vt:lpstr>
      <vt:lpstr>La acción preventiva en el CPCCyT</vt:lpstr>
      <vt:lpstr>La acción preventiva en el CPCCyT</vt:lpstr>
      <vt:lpstr>La sentencia preventiva en el Código Civil y Comercial…</vt:lpstr>
      <vt:lpstr>Presentación de PowerPoint</vt:lpstr>
      <vt:lpstr>Presentación de PowerPoint</vt:lpstr>
      <vt:lpstr>Los límites de la función preventiva…</vt:lpstr>
      <vt:lpstr>Cámara Nacional de Apelaciones en lo Civil, sala D, 22/11/2016, “C., M. del C. c. T.U.V. Rheinland Argentina S.A. y otros s/medidas precautorias”, LA LEY 2017 – B, 14.</vt:lpstr>
      <vt:lpstr>Cámara de Apelaciones en lo Civil y Comercial de Lomas de Zamora, sala I, 05/08/2016, “F., V. D. s/ materia a categorizar - medida autosatisfactiva - derecho a la salud (Inc. art. 250 CPCC)”., LA LEY 2017 – A, 157. </vt:lpstr>
      <vt:lpstr>Reflexiones finales</vt:lpstr>
      <vt:lpstr>“En tiempos de cambio, quienes estén abiertos al aprendizaje se adueñarán del futuro, mientras que aquellos que creen saberlo todo estarán bien equipados para un mundo que ya no existe…” Eric Hoffer</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acción declarativa y la acción preventiva y su regulación en el Código Procesal Civil, Comercial y Tributario de Mendoza</dc:title>
  <dc:creator>CLAUDIO1</dc:creator>
  <cp:lastModifiedBy>CLAUDIO1</cp:lastModifiedBy>
  <cp:revision>44</cp:revision>
  <dcterms:created xsi:type="dcterms:W3CDTF">2017-09-09T13:15:37Z</dcterms:created>
  <dcterms:modified xsi:type="dcterms:W3CDTF">2017-09-15T00:04:50Z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TC100738469990</vt:lpwstr>
  </property>
</Properties>
</file>